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72" r:id="rId2"/>
    <p:sldId id="260" r:id="rId3"/>
    <p:sldId id="275" r:id="rId4"/>
    <p:sldId id="264" r:id="rId5"/>
    <p:sldId id="266" r:id="rId6"/>
    <p:sldId id="277" r:id="rId7"/>
    <p:sldId id="273" r:id="rId8"/>
    <p:sldId id="267" r:id="rId9"/>
    <p:sldId id="259" r:id="rId10"/>
    <p:sldId id="263" r:id="rId11"/>
    <p:sldId id="258" r:id="rId12"/>
    <p:sldId id="271" r:id="rId13"/>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360" userDrawn="1">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FA00"/>
    <a:srgbClr val="93C37C"/>
    <a:srgbClr val="73BEB8"/>
    <a:srgbClr val="E69965"/>
    <a:srgbClr val="8785BB"/>
    <a:srgbClr val="C9CE05"/>
    <a:srgbClr val="44A043"/>
    <a:srgbClr val="C94D4C"/>
    <a:srgbClr val="64C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55" autoAdjust="0"/>
    <p:restoredTop sz="95033" autoAdjust="0"/>
  </p:normalViewPr>
  <p:slideViewPr>
    <p:cSldViewPr snapToGrid="0">
      <p:cViewPr varScale="1">
        <p:scale>
          <a:sx n="26" d="100"/>
          <a:sy n="26" d="100"/>
        </p:scale>
        <p:origin x="1160" y="328"/>
      </p:cViewPr>
      <p:guideLst>
        <p:guide orient="horz" pos="6360"/>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E81B7-86F2-45EE-963D-3980CED8A45C}" type="datetimeFigureOut">
              <a:rPr lang="en-US" smtClean="0"/>
              <a:t>6/10/25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FD19F1-609F-4701-8120-4F1C5D3CD12C}" type="slidenum">
              <a:rPr lang="en-US" smtClean="0"/>
              <a:t>‹#›</a:t>
            </a:fld>
            <a:endParaRPr lang="en-US"/>
          </a:p>
        </p:txBody>
      </p:sp>
    </p:spTree>
    <p:extLst>
      <p:ext uri="{BB962C8B-B14F-4D97-AF65-F5344CB8AC3E}">
        <p14:creationId xmlns:p14="http://schemas.microsoft.com/office/powerpoint/2010/main" val="422666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9AC2C9-E965-4EEA-AE0F-E53116C25106}"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5BAC80-C5B0-403B-B121-D28E48A1E371}" type="slidenum">
              <a:rPr lang="en-US" smtClean="0"/>
              <a:t>‹#›</a:t>
            </a:fld>
            <a:endParaRPr lang="en-US"/>
          </a:p>
        </p:txBody>
      </p:sp>
    </p:spTree>
    <p:extLst>
      <p:ext uri="{BB962C8B-B14F-4D97-AF65-F5344CB8AC3E}">
        <p14:creationId xmlns:p14="http://schemas.microsoft.com/office/powerpoint/2010/main" val="1807715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9AC2C9-E965-4EEA-AE0F-E53116C25106}"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5BAC80-C5B0-403B-B121-D28E48A1E371}" type="slidenum">
              <a:rPr lang="en-US" smtClean="0"/>
              <a:t>‹#›</a:t>
            </a:fld>
            <a:endParaRPr lang="en-US"/>
          </a:p>
        </p:txBody>
      </p:sp>
    </p:spTree>
    <p:extLst>
      <p:ext uri="{BB962C8B-B14F-4D97-AF65-F5344CB8AC3E}">
        <p14:creationId xmlns:p14="http://schemas.microsoft.com/office/powerpoint/2010/main" val="4245743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9AC2C9-E965-4EEA-AE0F-E53116C25106}"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5BAC80-C5B0-403B-B121-D28E48A1E371}" type="slidenum">
              <a:rPr lang="en-US" smtClean="0"/>
              <a:t>‹#›</a:t>
            </a:fld>
            <a:endParaRPr lang="en-US"/>
          </a:p>
        </p:txBody>
      </p:sp>
    </p:spTree>
    <p:extLst>
      <p:ext uri="{BB962C8B-B14F-4D97-AF65-F5344CB8AC3E}">
        <p14:creationId xmlns:p14="http://schemas.microsoft.com/office/powerpoint/2010/main" val="527008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9AC2C9-E965-4EEA-AE0F-E53116C25106}"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5BAC80-C5B0-403B-B121-D28E48A1E371}" type="slidenum">
              <a:rPr lang="en-US" smtClean="0"/>
              <a:t>‹#›</a:t>
            </a:fld>
            <a:endParaRPr lang="en-US"/>
          </a:p>
        </p:txBody>
      </p:sp>
    </p:spTree>
    <p:extLst>
      <p:ext uri="{BB962C8B-B14F-4D97-AF65-F5344CB8AC3E}">
        <p14:creationId xmlns:p14="http://schemas.microsoft.com/office/powerpoint/2010/main" val="2559288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9AC2C9-E965-4EEA-AE0F-E53116C25106}"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5BAC80-C5B0-403B-B121-D28E48A1E371}" type="slidenum">
              <a:rPr lang="en-US" smtClean="0"/>
              <a:t>‹#›</a:t>
            </a:fld>
            <a:endParaRPr lang="en-US"/>
          </a:p>
        </p:txBody>
      </p:sp>
    </p:spTree>
    <p:extLst>
      <p:ext uri="{BB962C8B-B14F-4D97-AF65-F5344CB8AC3E}">
        <p14:creationId xmlns:p14="http://schemas.microsoft.com/office/powerpoint/2010/main" val="2201310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9AC2C9-E965-4EEA-AE0F-E53116C25106}" type="datetimeFigureOut">
              <a:rPr lang="en-US" smtClean="0"/>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5BAC80-C5B0-403B-B121-D28E48A1E371}" type="slidenum">
              <a:rPr lang="en-US" smtClean="0"/>
              <a:t>‹#›</a:t>
            </a:fld>
            <a:endParaRPr lang="en-US"/>
          </a:p>
        </p:txBody>
      </p:sp>
    </p:spTree>
    <p:extLst>
      <p:ext uri="{BB962C8B-B14F-4D97-AF65-F5344CB8AC3E}">
        <p14:creationId xmlns:p14="http://schemas.microsoft.com/office/powerpoint/2010/main" val="130163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9AC2C9-E965-4EEA-AE0F-E53116C25106}" type="datetimeFigureOut">
              <a:rPr lang="en-US" smtClean="0"/>
              <a:t>6/10/25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5BAC80-C5B0-403B-B121-D28E48A1E371}" type="slidenum">
              <a:rPr lang="en-US" smtClean="0"/>
              <a:t>‹#›</a:t>
            </a:fld>
            <a:endParaRPr lang="en-US"/>
          </a:p>
        </p:txBody>
      </p:sp>
    </p:spTree>
    <p:extLst>
      <p:ext uri="{BB962C8B-B14F-4D97-AF65-F5344CB8AC3E}">
        <p14:creationId xmlns:p14="http://schemas.microsoft.com/office/powerpoint/2010/main" val="104023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9AC2C9-E965-4EEA-AE0F-E53116C25106}" type="datetimeFigureOut">
              <a:rPr lang="en-US" smtClean="0"/>
              <a:t>6/10/25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5BAC80-C5B0-403B-B121-D28E48A1E371}" type="slidenum">
              <a:rPr lang="en-US" smtClean="0"/>
              <a:t>‹#›</a:t>
            </a:fld>
            <a:endParaRPr lang="en-US"/>
          </a:p>
        </p:txBody>
      </p:sp>
    </p:spTree>
    <p:extLst>
      <p:ext uri="{BB962C8B-B14F-4D97-AF65-F5344CB8AC3E}">
        <p14:creationId xmlns:p14="http://schemas.microsoft.com/office/powerpoint/2010/main" val="3089138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9AC2C9-E965-4EEA-AE0F-E53116C25106}" type="datetimeFigureOut">
              <a:rPr lang="en-US" smtClean="0"/>
              <a:t>6/10/25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5BAC80-C5B0-403B-B121-D28E48A1E371}" type="slidenum">
              <a:rPr lang="en-US" smtClean="0"/>
              <a:t>‹#›</a:t>
            </a:fld>
            <a:endParaRPr lang="en-US"/>
          </a:p>
        </p:txBody>
      </p:sp>
    </p:spTree>
    <p:extLst>
      <p:ext uri="{BB962C8B-B14F-4D97-AF65-F5344CB8AC3E}">
        <p14:creationId xmlns:p14="http://schemas.microsoft.com/office/powerpoint/2010/main" val="2540382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F79AC2C9-E965-4EEA-AE0F-E53116C25106}" type="datetimeFigureOut">
              <a:rPr lang="en-US" smtClean="0"/>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5BAC80-C5B0-403B-B121-D28E48A1E371}" type="slidenum">
              <a:rPr lang="en-US" smtClean="0"/>
              <a:t>‹#›</a:t>
            </a:fld>
            <a:endParaRPr lang="en-US"/>
          </a:p>
        </p:txBody>
      </p:sp>
    </p:spTree>
    <p:extLst>
      <p:ext uri="{BB962C8B-B14F-4D97-AF65-F5344CB8AC3E}">
        <p14:creationId xmlns:p14="http://schemas.microsoft.com/office/powerpoint/2010/main" val="1323842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F79AC2C9-E965-4EEA-AE0F-E53116C25106}" type="datetimeFigureOut">
              <a:rPr lang="en-US" smtClean="0"/>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5BAC80-C5B0-403B-B121-D28E48A1E371}" type="slidenum">
              <a:rPr lang="en-US" smtClean="0"/>
              <a:t>‹#›</a:t>
            </a:fld>
            <a:endParaRPr lang="en-US"/>
          </a:p>
        </p:txBody>
      </p:sp>
    </p:spTree>
    <p:extLst>
      <p:ext uri="{BB962C8B-B14F-4D97-AF65-F5344CB8AC3E}">
        <p14:creationId xmlns:p14="http://schemas.microsoft.com/office/powerpoint/2010/main" val="32704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F79AC2C9-E965-4EEA-AE0F-E53116C25106}" type="datetimeFigureOut">
              <a:rPr lang="en-US" smtClean="0"/>
              <a:t>6/10/25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BC5BAC80-C5B0-403B-B121-D28E48A1E371}" type="slidenum">
              <a:rPr lang="en-US" smtClean="0"/>
              <a:t>‹#›</a:t>
            </a:fld>
            <a:endParaRPr lang="en-US"/>
          </a:p>
        </p:txBody>
      </p:sp>
    </p:spTree>
    <p:extLst>
      <p:ext uri="{BB962C8B-B14F-4D97-AF65-F5344CB8AC3E}">
        <p14:creationId xmlns:p14="http://schemas.microsoft.com/office/powerpoint/2010/main" val="5355692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89.jpg"/><Relationship Id="rId13" Type="http://schemas.openxmlformats.org/officeDocument/2006/relationships/image" Target="../media/image94.jpg"/><Relationship Id="rId3" Type="http://schemas.openxmlformats.org/officeDocument/2006/relationships/image" Target="../media/image84.jpg"/><Relationship Id="rId7" Type="http://schemas.openxmlformats.org/officeDocument/2006/relationships/image" Target="../media/image88.jpg"/><Relationship Id="rId12" Type="http://schemas.openxmlformats.org/officeDocument/2006/relationships/image" Target="../media/image93.jpg"/><Relationship Id="rId2" Type="http://schemas.openxmlformats.org/officeDocument/2006/relationships/image" Target="../media/image83.jpg"/><Relationship Id="rId1" Type="http://schemas.openxmlformats.org/officeDocument/2006/relationships/slideLayout" Target="../slideLayouts/slideLayout7.xml"/><Relationship Id="rId6" Type="http://schemas.openxmlformats.org/officeDocument/2006/relationships/image" Target="../media/image87.jpg"/><Relationship Id="rId11" Type="http://schemas.openxmlformats.org/officeDocument/2006/relationships/image" Target="../media/image92.jpg"/><Relationship Id="rId5" Type="http://schemas.openxmlformats.org/officeDocument/2006/relationships/image" Target="../media/image86.jpg"/><Relationship Id="rId15" Type="http://schemas.openxmlformats.org/officeDocument/2006/relationships/image" Target="../media/image96.tif"/><Relationship Id="rId10" Type="http://schemas.openxmlformats.org/officeDocument/2006/relationships/image" Target="../media/image91.jpg"/><Relationship Id="rId4" Type="http://schemas.openxmlformats.org/officeDocument/2006/relationships/image" Target="../media/image85.jpg"/><Relationship Id="rId9" Type="http://schemas.openxmlformats.org/officeDocument/2006/relationships/image" Target="../media/image90.jpg"/><Relationship Id="rId14" Type="http://schemas.openxmlformats.org/officeDocument/2006/relationships/image" Target="../media/image95.tif"/></Relationships>
</file>

<file path=ppt/slides/_rels/slide11.xml.rels><?xml version="1.0" encoding="UTF-8" standalone="yes"?>
<Relationships xmlns="http://schemas.openxmlformats.org/package/2006/relationships"><Relationship Id="rId3" Type="http://schemas.openxmlformats.org/officeDocument/2006/relationships/image" Target="../media/image98.jpg"/><Relationship Id="rId7" Type="http://schemas.openxmlformats.org/officeDocument/2006/relationships/image" Target="../media/image102.jpg"/><Relationship Id="rId2" Type="http://schemas.openxmlformats.org/officeDocument/2006/relationships/image" Target="../media/image97.tif"/><Relationship Id="rId1" Type="http://schemas.openxmlformats.org/officeDocument/2006/relationships/slideLayout" Target="../slideLayouts/slideLayout7.xml"/><Relationship Id="rId6" Type="http://schemas.openxmlformats.org/officeDocument/2006/relationships/image" Target="../media/image101.jpg"/><Relationship Id="rId5" Type="http://schemas.openxmlformats.org/officeDocument/2006/relationships/image" Target="../media/image100.jpg"/><Relationship Id="rId4" Type="http://schemas.openxmlformats.org/officeDocument/2006/relationships/image" Target="../media/image99.jpg"/></Relationships>
</file>

<file path=ppt/slides/_rels/slide12.xml.rels><?xml version="1.0" encoding="UTF-8" standalone="yes"?>
<Relationships xmlns="http://schemas.openxmlformats.org/package/2006/relationships"><Relationship Id="rId3" Type="http://schemas.openxmlformats.org/officeDocument/2006/relationships/image" Target="../media/image104.tif"/><Relationship Id="rId7" Type="http://schemas.openxmlformats.org/officeDocument/2006/relationships/image" Target="../media/image108.tif"/><Relationship Id="rId2" Type="http://schemas.openxmlformats.org/officeDocument/2006/relationships/image" Target="../media/image103.tif"/><Relationship Id="rId1" Type="http://schemas.openxmlformats.org/officeDocument/2006/relationships/slideLayout" Target="../slideLayouts/slideLayout7.xml"/><Relationship Id="rId6" Type="http://schemas.openxmlformats.org/officeDocument/2006/relationships/image" Target="../media/image107.tif"/><Relationship Id="rId5" Type="http://schemas.openxmlformats.org/officeDocument/2006/relationships/image" Target="../media/image106.tif"/><Relationship Id="rId4" Type="http://schemas.openxmlformats.org/officeDocument/2006/relationships/image" Target="../media/image105.tif"/></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3" Type="http://schemas.openxmlformats.org/officeDocument/2006/relationships/image" Target="../media/image5.tiff"/><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openxmlformats.org/officeDocument/2006/relationships/image" Target="../media/image4.tiff"/><Relationship Id="rId16"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tiff"/><Relationship Id="rId15" Type="http://schemas.openxmlformats.org/officeDocument/2006/relationships/image" Target="../media/image17.jpg"/><Relationship Id="rId10" Type="http://schemas.openxmlformats.org/officeDocument/2006/relationships/image" Target="../media/image12.jpg"/><Relationship Id="rId4" Type="http://schemas.openxmlformats.org/officeDocument/2006/relationships/image" Target="../media/image6.tiff"/><Relationship Id="rId9" Type="http://schemas.openxmlformats.org/officeDocument/2006/relationships/image" Target="../media/image11.jpg"/><Relationship Id="rId14" Type="http://schemas.openxmlformats.org/officeDocument/2006/relationships/image" Target="../media/image16.jpg"/></Relationships>
</file>

<file path=ppt/slides/_rels/slide3.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tiff"/><Relationship Id="rId7" Type="http://schemas.openxmlformats.org/officeDocument/2006/relationships/image" Target="../media/image25.jpg"/><Relationship Id="rId12" Type="http://schemas.openxmlformats.org/officeDocument/2006/relationships/image" Target="../media/image30.jpg"/><Relationship Id="rId2" Type="http://schemas.openxmlformats.org/officeDocument/2006/relationships/image" Target="../media/image20.tiff"/><Relationship Id="rId1" Type="http://schemas.openxmlformats.org/officeDocument/2006/relationships/slideLayout" Target="../slideLayouts/slideLayout7.xml"/><Relationship Id="rId6" Type="http://schemas.openxmlformats.org/officeDocument/2006/relationships/image" Target="../media/image24.jpg"/><Relationship Id="rId11" Type="http://schemas.openxmlformats.org/officeDocument/2006/relationships/image" Target="../media/image29.jp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_rels/slide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tiff"/><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3" Type="http://schemas.openxmlformats.org/officeDocument/2006/relationships/image" Target="../media/image37.tif"/><Relationship Id="rId7" Type="http://schemas.openxmlformats.org/officeDocument/2006/relationships/image" Target="../media/image3.jpeg"/><Relationship Id="rId2" Type="http://schemas.openxmlformats.org/officeDocument/2006/relationships/image" Target="../media/image36.tif"/><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tif"/><Relationship Id="rId4" Type="http://schemas.openxmlformats.org/officeDocument/2006/relationships/image" Target="../media/image38.tif"/></Relationships>
</file>

<file path=ppt/slides/_rels/slide6.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tiff"/><Relationship Id="rId7" Type="http://schemas.openxmlformats.org/officeDocument/2006/relationships/image" Target="../media/image46.jpg"/><Relationship Id="rId12" Type="http://schemas.openxmlformats.org/officeDocument/2006/relationships/image" Target="../media/image51.jpg"/><Relationship Id="rId2" Type="http://schemas.openxmlformats.org/officeDocument/2006/relationships/image" Target="../media/image41.tiff"/><Relationship Id="rId1" Type="http://schemas.openxmlformats.org/officeDocument/2006/relationships/slideLayout" Target="../slideLayouts/slideLayout7.xml"/><Relationship Id="rId6" Type="http://schemas.openxmlformats.org/officeDocument/2006/relationships/image" Target="../media/image45.jpg"/><Relationship Id="rId11" Type="http://schemas.openxmlformats.org/officeDocument/2006/relationships/image" Target="../media/image50.jp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image" Target="../media/image43.png"/><Relationship Id="rId9" Type="http://schemas.openxmlformats.org/officeDocument/2006/relationships/image" Target="../media/image48.jpg"/></Relationships>
</file>

<file path=ppt/slides/_rels/slide7.xml.rels><?xml version="1.0" encoding="UTF-8" standalone="yes"?>
<Relationships xmlns="http://schemas.openxmlformats.org/package/2006/relationships"><Relationship Id="rId3" Type="http://schemas.openxmlformats.org/officeDocument/2006/relationships/image" Target="../media/image53.tif"/><Relationship Id="rId2" Type="http://schemas.openxmlformats.org/officeDocument/2006/relationships/image" Target="../media/image52.em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8" Type="http://schemas.openxmlformats.org/officeDocument/2006/relationships/image" Target="../media/image60.tiff"/><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image" Target="../media/image54.jpg"/><Relationship Id="rId1" Type="http://schemas.openxmlformats.org/officeDocument/2006/relationships/slideLayout" Target="../slideLayouts/slideLayout7.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9.xml.rels><?xml version="1.0" encoding="UTF-8" standalone="yes"?>
<Relationships xmlns="http://schemas.openxmlformats.org/package/2006/relationships"><Relationship Id="rId8" Type="http://schemas.openxmlformats.org/officeDocument/2006/relationships/image" Target="../media/image67.jpg"/><Relationship Id="rId13" Type="http://schemas.openxmlformats.org/officeDocument/2006/relationships/image" Target="../media/image72.jpg"/><Relationship Id="rId18" Type="http://schemas.openxmlformats.org/officeDocument/2006/relationships/image" Target="../media/image77.jpg"/><Relationship Id="rId3" Type="http://schemas.openxmlformats.org/officeDocument/2006/relationships/image" Target="../media/image62.jpg"/><Relationship Id="rId21" Type="http://schemas.openxmlformats.org/officeDocument/2006/relationships/image" Target="../media/image80.tif"/><Relationship Id="rId7" Type="http://schemas.openxmlformats.org/officeDocument/2006/relationships/image" Target="../media/image66.jpg"/><Relationship Id="rId12" Type="http://schemas.openxmlformats.org/officeDocument/2006/relationships/image" Target="../media/image71.jpg"/><Relationship Id="rId17" Type="http://schemas.openxmlformats.org/officeDocument/2006/relationships/image" Target="../media/image76.jpg"/><Relationship Id="rId2" Type="http://schemas.openxmlformats.org/officeDocument/2006/relationships/image" Target="../media/image61.jpg"/><Relationship Id="rId16" Type="http://schemas.openxmlformats.org/officeDocument/2006/relationships/image" Target="../media/image75.jpg"/><Relationship Id="rId20" Type="http://schemas.openxmlformats.org/officeDocument/2006/relationships/image" Target="../media/image79.tif"/><Relationship Id="rId1" Type="http://schemas.openxmlformats.org/officeDocument/2006/relationships/slideLayout" Target="../slideLayouts/slideLayout7.xml"/><Relationship Id="rId6" Type="http://schemas.openxmlformats.org/officeDocument/2006/relationships/image" Target="../media/image65.jpg"/><Relationship Id="rId11" Type="http://schemas.openxmlformats.org/officeDocument/2006/relationships/image" Target="../media/image70.jpg"/><Relationship Id="rId5" Type="http://schemas.openxmlformats.org/officeDocument/2006/relationships/image" Target="../media/image64.jpg"/><Relationship Id="rId15" Type="http://schemas.openxmlformats.org/officeDocument/2006/relationships/image" Target="../media/image74.jpg"/><Relationship Id="rId23" Type="http://schemas.openxmlformats.org/officeDocument/2006/relationships/image" Target="../media/image82.tif"/><Relationship Id="rId10" Type="http://schemas.openxmlformats.org/officeDocument/2006/relationships/image" Target="../media/image69.jpg"/><Relationship Id="rId19" Type="http://schemas.openxmlformats.org/officeDocument/2006/relationships/image" Target="../media/image78.jpg"/><Relationship Id="rId4" Type="http://schemas.openxmlformats.org/officeDocument/2006/relationships/image" Target="../media/image63.jpg"/><Relationship Id="rId9" Type="http://schemas.openxmlformats.org/officeDocument/2006/relationships/image" Target="../media/image68.jpg"/><Relationship Id="rId14" Type="http://schemas.openxmlformats.org/officeDocument/2006/relationships/image" Target="../media/image73.jpg"/><Relationship Id="rId22" Type="http://schemas.openxmlformats.org/officeDocument/2006/relationships/image" Target="../media/image81.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83AFB5-F17A-6742-0157-B7FE94B58FA4}"/>
              </a:ext>
            </a:extLst>
          </p:cNvPr>
          <p:cNvSpPr txBox="1"/>
          <p:nvPr/>
        </p:nvSpPr>
        <p:spPr>
          <a:xfrm>
            <a:off x="869950" y="0"/>
            <a:ext cx="5994400" cy="1569660"/>
          </a:xfrm>
          <a:prstGeom prst="rect">
            <a:avLst/>
          </a:prstGeom>
          <a:noFill/>
        </p:spPr>
        <p:txBody>
          <a:bodyPr wrap="square" rtlCol="0">
            <a:spAutoFit/>
          </a:bodyPr>
          <a:lstStyle/>
          <a:p>
            <a:r>
              <a:rPr lang="en-US" sz="9600" b="1" dirty="0"/>
              <a:t>Figure 1</a:t>
            </a:r>
          </a:p>
        </p:txBody>
      </p:sp>
      <p:grpSp>
        <p:nvGrpSpPr>
          <p:cNvPr id="23" name="Group 22">
            <a:extLst>
              <a:ext uri="{FF2B5EF4-FFF2-40B4-BE49-F238E27FC236}">
                <a16:creationId xmlns:a16="http://schemas.microsoft.com/office/drawing/2014/main" id="{19840458-816A-E904-B0A4-781678B933EF}"/>
              </a:ext>
            </a:extLst>
          </p:cNvPr>
          <p:cNvGrpSpPr/>
          <p:nvPr/>
        </p:nvGrpSpPr>
        <p:grpSpPr>
          <a:xfrm>
            <a:off x="1931951" y="5070897"/>
            <a:ext cx="38301649" cy="8328015"/>
            <a:chOff x="1931951" y="5070897"/>
            <a:chExt cx="38301649" cy="8328015"/>
          </a:xfrm>
        </p:grpSpPr>
        <p:pic>
          <p:nvPicPr>
            <p:cNvPr id="3" name="Picture 2" descr="A structure of a chemical compound&#10;&#10;Description automatically generated">
              <a:extLst>
                <a:ext uri="{FF2B5EF4-FFF2-40B4-BE49-F238E27FC236}">
                  <a16:creationId xmlns:a16="http://schemas.microsoft.com/office/drawing/2014/main" id="{E64AE523-73A5-F8EE-01D4-4EA6C988C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5828" y="5479704"/>
              <a:ext cx="9200120" cy="7407276"/>
            </a:xfrm>
            <a:prstGeom prst="rect">
              <a:avLst/>
            </a:prstGeom>
          </p:spPr>
        </p:pic>
        <p:sp>
          <p:nvSpPr>
            <p:cNvPr id="2" name="TextBox 1">
              <a:extLst>
                <a:ext uri="{FF2B5EF4-FFF2-40B4-BE49-F238E27FC236}">
                  <a16:creationId xmlns:a16="http://schemas.microsoft.com/office/drawing/2014/main" id="{39FF5DE5-5E82-5EA2-A62C-6B36569919FF}"/>
                </a:ext>
              </a:extLst>
            </p:cNvPr>
            <p:cNvSpPr txBox="1"/>
            <p:nvPr/>
          </p:nvSpPr>
          <p:spPr>
            <a:xfrm>
              <a:off x="1931951" y="5070897"/>
              <a:ext cx="916914" cy="923330"/>
            </a:xfrm>
            <a:prstGeom prst="rect">
              <a:avLst/>
            </a:prstGeom>
            <a:noFill/>
          </p:spPr>
          <p:txBody>
            <a:bodyPr wrap="square" rtlCol="0">
              <a:spAutoFit/>
            </a:bodyPr>
            <a:lstStyle/>
            <a:p>
              <a:r>
                <a:rPr lang="en-US" sz="5400" b="1" dirty="0">
                  <a:latin typeface="Tahoma" panose="020B0604030504040204" pitchFamily="34" charset="0"/>
                  <a:ea typeface="Tahoma" panose="020B0604030504040204" pitchFamily="34" charset="0"/>
                  <a:cs typeface="Tahoma" panose="020B0604030504040204" pitchFamily="34" charset="0"/>
                </a:rPr>
                <a:t>A</a:t>
              </a:r>
            </a:p>
          </p:txBody>
        </p:sp>
        <p:sp>
          <p:nvSpPr>
            <p:cNvPr id="7" name="TextBox 6">
              <a:extLst>
                <a:ext uri="{FF2B5EF4-FFF2-40B4-BE49-F238E27FC236}">
                  <a16:creationId xmlns:a16="http://schemas.microsoft.com/office/drawing/2014/main" id="{A36F33F3-821A-5ECA-C2B4-8A9F4E01A3E2}"/>
                </a:ext>
              </a:extLst>
            </p:cNvPr>
            <p:cNvSpPr txBox="1"/>
            <p:nvPr/>
          </p:nvSpPr>
          <p:spPr>
            <a:xfrm>
              <a:off x="13003592" y="5070897"/>
              <a:ext cx="903996" cy="923330"/>
            </a:xfrm>
            <a:prstGeom prst="rect">
              <a:avLst/>
            </a:prstGeom>
            <a:noFill/>
          </p:spPr>
          <p:txBody>
            <a:bodyPr wrap="square" rtlCol="0">
              <a:spAutoFit/>
            </a:bodyPr>
            <a:lstStyle/>
            <a:p>
              <a:r>
                <a:rPr lang="en-US" sz="5400" b="1" dirty="0">
                  <a:latin typeface="Tahoma" panose="020B0604030504040204" pitchFamily="34" charset="0"/>
                  <a:ea typeface="Tahoma" panose="020B0604030504040204" pitchFamily="34" charset="0"/>
                  <a:cs typeface="Tahoma" panose="020B0604030504040204" pitchFamily="34" charset="0"/>
                </a:rPr>
                <a:t>B</a:t>
              </a:r>
            </a:p>
          </p:txBody>
        </p:sp>
        <p:sp>
          <p:nvSpPr>
            <p:cNvPr id="5" name="Wave 4">
              <a:extLst>
                <a:ext uri="{FF2B5EF4-FFF2-40B4-BE49-F238E27FC236}">
                  <a16:creationId xmlns:a16="http://schemas.microsoft.com/office/drawing/2014/main" id="{8653433F-8908-A4A8-F6D1-D76F0A58BDAA}"/>
                </a:ext>
              </a:extLst>
            </p:cNvPr>
            <p:cNvSpPr/>
            <p:nvPr/>
          </p:nvSpPr>
          <p:spPr>
            <a:xfrm rot="1696655">
              <a:off x="4974815" y="6615885"/>
              <a:ext cx="8545030" cy="3047562"/>
            </a:xfrm>
            <a:prstGeom prst="wave">
              <a:avLst/>
            </a:prstGeom>
            <a:solidFill>
              <a:srgbClr val="5BD413">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tructure of a chemical formula&#10;&#10;AI-generated content may be incorrect.">
              <a:extLst>
                <a:ext uri="{FF2B5EF4-FFF2-40B4-BE49-F238E27FC236}">
                  <a16:creationId xmlns:a16="http://schemas.microsoft.com/office/drawing/2014/main" id="{C9EA45C9-2C43-5874-E9F3-A511248EA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502" y="10708049"/>
              <a:ext cx="4255105" cy="2374942"/>
            </a:xfrm>
            <a:prstGeom prst="rect">
              <a:avLst/>
            </a:prstGeom>
          </p:spPr>
        </p:pic>
        <p:sp>
          <p:nvSpPr>
            <p:cNvPr id="10" name="TextBox 9">
              <a:extLst>
                <a:ext uri="{FF2B5EF4-FFF2-40B4-BE49-F238E27FC236}">
                  <a16:creationId xmlns:a16="http://schemas.microsoft.com/office/drawing/2014/main" id="{EF0CD7AD-9257-6A02-0E5A-6105B461CC10}"/>
                </a:ext>
              </a:extLst>
            </p:cNvPr>
            <p:cNvSpPr txBox="1"/>
            <p:nvPr/>
          </p:nvSpPr>
          <p:spPr>
            <a:xfrm>
              <a:off x="9688719" y="6247661"/>
              <a:ext cx="5181700" cy="861774"/>
            </a:xfrm>
            <a:prstGeom prst="rect">
              <a:avLst/>
            </a:prstGeom>
            <a:noFill/>
          </p:spPr>
          <p:txBody>
            <a:bodyPr wrap="square" rtlCol="0">
              <a:spAutoFit/>
            </a:bodyPr>
            <a:lstStyle/>
            <a:p>
              <a:r>
                <a:rPr lang="en-US" sz="5000" dirty="0"/>
                <a:t>Dextran</a:t>
              </a:r>
            </a:p>
          </p:txBody>
        </p:sp>
        <p:sp>
          <p:nvSpPr>
            <p:cNvPr id="11" name="TextBox 10">
              <a:extLst>
                <a:ext uri="{FF2B5EF4-FFF2-40B4-BE49-F238E27FC236}">
                  <a16:creationId xmlns:a16="http://schemas.microsoft.com/office/drawing/2014/main" id="{3469E4EE-08C4-9ED5-0016-CA99FAD06BFE}"/>
                </a:ext>
              </a:extLst>
            </p:cNvPr>
            <p:cNvSpPr txBox="1"/>
            <p:nvPr/>
          </p:nvSpPr>
          <p:spPr>
            <a:xfrm>
              <a:off x="1931951" y="11030288"/>
              <a:ext cx="5181700" cy="861774"/>
            </a:xfrm>
            <a:prstGeom prst="rect">
              <a:avLst/>
            </a:prstGeom>
            <a:noFill/>
          </p:spPr>
          <p:txBody>
            <a:bodyPr wrap="square" rtlCol="0">
              <a:spAutoFit/>
            </a:bodyPr>
            <a:lstStyle/>
            <a:p>
              <a:r>
                <a:rPr lang="en-US" sz="5000" dirty="0"/>
                <a:t>DTT</a:t>
              </a:r>
            </a:p>
          </p:txBody>
        </p:sp>
        <p:sp>
          <p:nvSpPr>
            <p:cNvPr id="12" name="Flowchart: Connector 11">
              <a:extLst>
                <a:ext uri="{FF2B5EF4-FFF2-40B4-BE49-F238E27FC236}">
                  <a16:creationId xmlns:a16="http://schemas.microsoft.com/office/drawing/2014/main" id="{6F1A6A9B-2F47-8464-4D9A-4A3B739634EC}"/>
                </a:ext>
              </a:extLst>
            </p:cNvPr>
            <p:cNvSpPr/>
            <p:nvPr/>
          </p:nvSpPr>
          <p:spPr>
            <a:xfrm>
              <a:off x="3382099" y="10275841"/>
              <a:ext cx="4481909" cy="3123071"/>
            </a:xfrm>
            <a:prstGeom prst="flowChartConnector">
              <a:avLst/>
            </a:prstGeom>
            <a:solidFill>
              <a:srgbClr val="2E8C44">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397F31E-B41B-C259-8E4F-1778479D7FF9}"/>
                </a:ext>
              </a:extLst>
            </p:cNvPr>
            <p:cNvSpPr/>
            <p:nvPr/>
          </p:nvSpPr>
          <p:spPr>
            <a:xfrm>
              <a:off x="33322041" y="6485110"/>
              <a:ext cx="6911559" cy="1427204"/>
            </a:xfrm>
            <a:prstGeom prst="roundRect">
              <a:avLst>
                <a:gd name="adj" fmla="val 48964"/>
              </a:avLst>
            </a:prstGeom>
            <a:solidFill>
              <a:srgbClr val="64CE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7EFB1AA-8E6A-4E89-9246-F1F1EF082112}"/>
                </a:ext>
              </a:extLst>
            </p:cNvPr>
            <p:cNvSpPr/>
            <p:nvPr/>
          </p:nvSpPr>
          <p:spPr>
            <a:xfrm>
              <a:off x="33322042" y="8185771"/>
              <a:ext cx="6911558" cy="1444136"/>
            </a:xfrm>
            <a:prstGeom prst="roundRect">
              <a:avLst>
                <a:gd name="adj" fmla="val 48964"/>
              </a:avLst>
            </a:prstGeom>
            <a:solidFill>
              <a:srgbClr val="C84D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580E85F-3D3F-B2E4-0B34-D2B71FA7533B}"/>
                </a:ext>
              </a:extLst>
            </p:cNvPr>
            <p:cNvSpPr/>
            <p:nvPr/>
          </p:nvSpPr>
          <p:spPr>
            <a:xfrm>
              <a:off x="33322042" y="9903364"/>
              <a:ext cx="6911556" cy="1444135"/>
            </a:xfrm>
            <a:prstGeom prst="roundRect">
              <a:avLst>
                <a:gd name="adj" fmla="val 48964"/>
              </a:avLst>
            </a:prstGeom>
            <a:solidFill>
              <a:srgbClr val="44A0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3516F8E-BD94-E750-09A2-CCB6F5763A45}"/>
                </a:ext>
              </a:extLst>
            </p:cNvPr>
            <p:cNvSpPr txBox="1"/>
            <p:nvPr/>
          </p:nvSpPr>
          <p:spPr>
            <a:xfrm>
              <a:off x="32015780" y="5070897"/>
              <a:ext cx="903996" cy="923330"/>
            </a:xfrm>
            <a:prstGeom prst="rect">
              <a:avLst/>
            </a:prstGeom>
            <a:noFill/>
          </p:spPr>
          <p:txBody>
            <a:bodyPr wrap="square" rtlCol="0">
              <a:spAutoFit/>
            </a:bodyPr>
            <a:lstStyle/>
            <a:p>
              <a:r>
                <a:rPr lang="en-US" sz="5400" b="1" dirty="0">
                  <a:latin typeface="Tahoma" panose="020B0604030504040204" pitchFamily="34" charset="0"/>
                  <a:ea typeface="Tahoma" panose="020B0604030504040204" pitchFamily="34" charset="0"/>
                  <a:cs typeface="Tahoma" panose="020B0604030504040204" pitchFamily="34" charset="0"/>
                </a:rPr>
                <a:t>C</a:t>
              </a:r>
            </a:p>
          </p:txBody>
        </p:sp>
        <p:sp>
          <p:nvSpPr>
            <p:cNvPr id="20" name="TextBox 19">
              <a:extLst>
                <a:ext uri="{FF2B5EF4-FFF2-40B4-BE49-F238E27FC236}">
                  <a16:creationId xmlns:a16="http://schemas.microsoft.com/office/drawing/2014/main" id="{7DE97E55-02C0-769A-FD8A-E89C8884CBE0}"/>
                </a:ext>
              </a:extLst>
            </p:cNvPr>
            <p:cNvSpPr txBox="1"/>
            <p:nvPr/>
          </p:nvSpPr>
          <p:spPr>
            <a:xfrm>
              <a:off x="33322042" y="6873466"/>
              <a:ext cx="6911555" cy="707886"/>
            </a:xfrm>
            <a:prstGeom prst="rect">
              <a:avLst/>
            </a:prstGeom>
            <a:noFill/>
          </p:spPr>
          <p:txBody>
            <a:bodyPr wrap="square" rtlCol="0">
              <a:spAutoFit/>
            </a:bodyPr>
            <a:lstStyle/>
            <a:p>
              <a:pPr algn="ctr"/>
              <a:r>
                <a:rPr lang="en-US" sz="4000" dirty="0">
                  <a:latin typeface="Tahoma" panose="020B0604030504040204" pitchFamily="34" charset="0"/>
                  <a:ea typeface="Tahoma" panose="020B0604030504040204" pitchFamily="34" charset="0"/>
                  <a:cs typeface="Tahoma" panose="020B0604030504040204" pitchFamily="34" charset="0"/>
                </a:rPr>
                <a:t>C</a:t>
              </a:r>
              <a:r>
                <a:rPr lang="en-US" sz="4000" b="1" dirty="0">
                  <a:latin typeface="Tahoma" panose="020B0604030504040204" pitchFamily="34" charset="0"/>
                  <a:ea typeface="Tahoma" panose="020B0604030504040204" pitchFamily="34" charset="0"/>
                  <a:cs typeface="Tahoma" panose="020B0604030504040204" pitchFamily="34" charset="0"/>
                </a:rPr>
                <a:t>RGD</a:t>
              </a:r>
              <a:r>
                <a:rPr lang="en-US" sz="4000" dirty="0">
                  <a:latin typeface="Tahoma" panose="020B0604030504040204" pitchFamily="34" charset="0"/>
                  <a:ea typeface="Tahoma" panose="020B0604030504040204" pitchFamily="34" charset="0"/>
                  <a:cs typeface="Tahoma" panose="020B0604030504040204" pitchFamily="34" charset="0"/>
                </a:rPr>
                <a:t>S</a:t>
              </a:r>
            </a:p>
          </p:txBody>
        </p:sp>
        <p:sp>
          <p:nvSpPr>
            <p:cNvPr id="21" name="TextBox 20">
              <a:extLst>
                <a:ext uri="{FF2B5EF4-FFF2-40B4-BE49-F238E27FC236}">
                  <a16:creationId xmlns:a16="http://schemas.microsoft.com/office/drawing/2014/main" id="{9F8E5F25-7649-7408-CA49-56D4DBF6491F}"/>
                </a:ext>
              </a:extLst>
            </p:cNvPr>
            <p:cNvSpPr txBox="1"/>
            <p:nvPr/>
          </p:nvSpPr>
          <p:spPr>
            <a:xfrm>
              <a:off x="33322041" y="8527272"/>
              <a:ext cx="6911557" cy="707886"/>
            </a:xfrm>
            <a:prstGeom prst="rect">
              <a:avLst/>
            </a:prstGeom>
            <a:noFill/>
          </p:spPr>
          <p:txBody>
            <a:bodyPr wrap="square" rtlCol="0">
              <a:spAutoFit/>
            </a:bodyPr>
            <a:lstStyle/>
            <a:p>
              <a:pPr algn="ctr"/>
              <a:r>
                <a:rPr lang="en-US" sz="4000" dirty="0">
                  <a:latin typeface="Tahoma" panose="020B0604030504040204" pitchFamily="34" charset="0"/>
                  <a:ea typeface="Tahoma" panose="020B0604030504040204" pitchFamily="34" charset="0"/>
                  <a:cs typeface="Tahoma" panose="020B0604030504040204" pitchFamily="34" charset="0"/>
                </a:rPr>
                <a:t>CGGRPREDRVPPSRNSITLTN</a:t>
              </a:r>
            </a:p>
          </p:txBody>
        </p:sp>
        <p:sp>
          <p:nvSpPr>
            <p:cNvPr id="22" name="TextBox 21">
              <a:extLst>
                <a:ext uri="{FF2B5EF4-FFF2-40B4-BE49-F238E27FC236}">
                  <a16:creationId xmlns:a16="http://schemas.microsoft.com/office/drawing/2014/main" id="{BB9DD47A-1C82-D8C4-A4D0-709769826C40}"/>
                </a:ext>
              </a:extLst>
            </p:cNvPr>
            <p:cNvSpPr txBox="1"/>
            <p:nvPr/>
          </p:nvSpPr>
          <p:spPr>
            <a:xfrm>
              <a:off x="33322041" y="10271488"/>
              <a:ext cx="6911555" cy="707886"/>
            </a:xfrm>
            <a:prstGeom prst="rect">
              <a:avLst/>
            </a:prstGeom>
            <a:noFill/>
          </p:spPr>
          <p:txBody>
            <a:bodyPr wrap="square" rtlCol="0">
              <a:spAutoFit/>
            </a:bodyPr>
            <a:lstStyle/>
            <a:p>
              <a:pPr algn="ctr"/>
              <a:r>
                <a:rPr lang="en-US" sz="4000" dirty="0">
                  <a:latin typeface="Tahoma" panose="020B0604030504040204" pitchFamily="34" charset="0"/>
                  <a:ea typeface="Tahoma" panose="020B0604030504040204" pitchFamily="34" charset="0"/>
                  <a:cs typeface="Tahoma" panose="020B0604030504040204" pitchFamily="34" charset="0"/>
                </a:rPr>
                <a:t>CSRARKQAAS</a:t>
              </a:r>
              <a:r>
                <a:rPr lang="en-US" sz="4000" b="1" dirty="0">
                  <a:latin typeface="Tahoma" panose="020B0604030504040204" pitchFamily="34" charset="0"/>
                  <a:ea typeface="Tahoma" panose="020B0604030504040204" pitchFamily="34" charset="0"/>
                  <a:cs typeface="Tahoma" panose="020B0604030504040204" pitchFamily="34" charset="0"/>
                </a:rPr>
                <a:t>IKVAV</a:t>
              </a:r>
              <a:r>
                <a:rPr lang="en-US" sz="4000" dirty="0">
                  <a:latin typeface="Tahoma" panose="020B0604030504040204" pitchFamily="34" charset="0"/>
                  <a:ea typeface="Tahoma" panose="020B0604030504040204" pitchFamily="34" charset="0"/>
                  <a:cs typeface="Tahoma" panose="020B0604030504040204" pitchFamily="34" charset="0"/>
                </a:rPr>
                <a:t>SADR</a:t>
              </a:r>
            </a:p>
          </p:txBody>
        </p:sp>
      </p:grpSp>
      <p:sp>
        <p:nvSpPr>
          <p:cNvPr id="8" name="TextBox 7">
            <a:extLst>
              <a:ext uri="{FF2B5EF4-FFF2-40B4-BE49-F238E27FC236}">
                <a16:creationId xmlns:a16="http://schemas.microsoft.com/office/drawing/2014/main" id="{FE44F406-F3EE-8307-8C46-985D9D34FED3}"/>
              </a:ext>
            </a:extLst>
          </p:cNvPr>
          <p:cNvSpPr txBox="1"/>
          <p:nvPr/>
        </p:nvSpPr>
        <p:spPr>
          <a:xfrm>
            <a:off x="1790600" y="7324058"/>
            <a:ext cx="5181700" cy="1631216"/>
          </a:xfrm>
          <a:prstGeom prst="rect">
            <a:avLst/>
          </a:prstGeom>
          <a:noFill/>
        </p:spPr>
        <p:txBody>
          <a:bodyPr wrap="square" rtlCol="0">
            <a:spAutoFit/>
          </a:bodyPr>
          <a:lstStyle/>
          <a:p>
            <a:r>
              <a:rPr lang="en-US" sz="5000" dirty="0"/>
              <a:t>Vinyl </a:t>
            </a:r>
          </a:p>
          <a:p>
            <a:r>
              <a:rPr lang="en-US" sz="5000" dirty="0"/>
              <a:t>Sulfone</a:t>
            </a:r>
          </a:p>
        </p:txBody>
      </p:sp>
      <p:grpSp>
        <p:nvGrpSpPr>
          <p:cNvPr id="27" name="Group 26">
            <a:extLst>
              <a:ext uri="{FF2B5EF4-FFF2-40B4-BE49-F238E27FC236}">
                <a16:creationId xmlns:a16="http://schemas.microsoft.com/office/drawing/2014/main" id="{00E370B2-4420-1641-909F-4F8B20B88518}"/>
              </a:ext>
            </a:extLst>
          </p:cNvPr>
          <p:cNvGrpSpPr/>
          <p:nvPr/>
        </p:nvGrpSpPr>
        <p:grpSpPr>
          <a:xfrm>
            <a:off x="13654234" y="5263517"/>
            <a:ext cx="17955637" cy="6861509"/>
            <a:chOff x="13654234" y="5263517"/>
            <a:chExt cx="17955637" cy="6861509"/>
          </a:xfrm>
        </p:grpSpPr>
        <p:pic>
          <p:nvPicPr>
            <p:cNvPr id="16" name="Picture 15" descr="A group of circles with green lines and red and blue lines&#10;&#10;AI-generated content may be incorrect.">
              <a:extLst>
                <a:ext uri="{FF2B5EF4-FFF2-40B4-BE49-F238E27FC236}">
                  <a16:creationId xmlns:a16="http://schemas.microsoft.com/office/drawing/2014/main" id="{B0E7FE1D-AC33-A70A-36BC-F977E170FF59}"/>
                </a:ext>
              </a:extLst>
            </p:cNvPr>
            <p:cNvPicPr>
              <a:picLocks noChangeAspect="1"/>
            </p:cNvPicPr>
            <p:nvPr/>
          </p:nvPicPr>
          <p:blipFill>
            <a:blip r:embed="rId4">
              <a:extLst>
                <a:ext uri="{28A0092B-C50C-407E-A947-70E740481C1C}">
                  <a14:useLocalDpi xmlns:a14="http://schemas.microsoft.com/office/drawing/2010/main" val="0"/>
                </a:ext>
              </a:extLst>
            </a:blip>
            <a:srcRect l="7843" t="10089" r="17974" b="49580"/>
            <a:stretch>
              <a:fillRect/>
            </a:stretch>
          </p:blipFill>
          <p:spPr>
            <a:xfrm>
              <a:off x="13654234" y="5291682"/>
              <a:ext cx="17955637" cy="6833344"/>
            </a:xfrm>
            <a:prstGeom prst="rect">
              <a:avLst/>
            </a:prstGeom>
          </p:spPr>
        </p:pic>
        <p:sp>
          <p:nvSpPr>
            <p:cNvPr id="24" name="TextBox 23">
              <a:extLst>
                <a:ext uri="{FF2B5EF4-FFF2-40B4-BE49-F238E27FC236}">
                  <a16:creationId xmlns:a16="http://schemas.microsoft.com/office/drawing/2014/main" id="{2D2B5E16-5937-FF16-BB68-535CA1A50A56}"/>
                </a:ext>
              </a:extLst>
            </p:cNvPr>
            <p:cNvSpPr txBox="1"/>
            <p:nvPr/>
          </p:nvSpPr>
          <p:spPr>
            <a:xfrm>
              <a:off x="14382499" y="5263518"/>
              <a:ext cx="4318000" cy="1200329"/>
            </a:xfrm>
            <a:prstGeom prst="rect">
              <a:avLst/>
            </a:prstGeom>
            <a:noFill/>
          </p:spPr>
          <p:txBody>
            <a:bodyPr wrap="square" rtlCol="0">
              <a:spAutoFit/>
            </a:bodyPr>
            <a:lstStyle/>
            <a:p>
              <a:r>
                <a:rPr lang="en-US" sz="7200" dirty="0">
                  <a:solidFill>
                    <a:srgbClr val="64CFFD"/>
                  </a:solidFill>
                </a:rPr>
                <a:t>RGD</a:t>
              </a:r>
            </a:p>
          </p:txBody>
        </p:sp>
        <p:sp>
          <p:nvSpPr>
            <p:cNvPr id="25" name="TextBox 24">
              <a:extLst>
                <a:ext uri="{FF2B5EF4-FFF2-40B4-BE49-F238E27FC236}">
                  <a16:creationId xmlns:a16="http://schemas.microsoft.com/office/drawing/2014/main" id="{270F05AD-1C94-9ADA-EAA1-47EB55602127}"/>
                </a:ext>
              </a:extLst>
            </p:cNvPr>
            <p:cNvSpPr txBox="1"/>
            <p:nvPr/>
          </p:nvSpPr>
          <p:spPr>
            <a:xfrm>
              <a:off x="19786600" y="5263517"/>
              <a:ext cx="4318000" cy="1200329"/>
            </a:xfrm>
            <a:prstGeom prst="rect">
              <a:avLst/>
            </a:prstGeom>
            <a:noFill/>
          </p:spPr>
          <p:txBody>
            <a:bodyPr wrap="square" rtlCol="0">
              <a:spAutoFit/>
            </a:bodyPr>
            <a:lstStyle/>
            <a:p>
              <a:r>
                <a:rPr lang="en-US" sz="7200" dirty="0">
                  <a:solidFill>
                    <a:srgbClr val="64CFFD"/>
                  </a:solidFill>
                </a:rPr>
                <a:t>R</a:t>
              </a:r>
              <a:r>
                <a:rPr lang="en-US" sz="7200" dirty="0">
                  <a:solidFill>
                    <a:srgbClr val="C94D4C"/>
                  </a:solidFill>
                </a:rPr>
                <a:t>Syn</a:t>
              </a:r>
            </a:p>
          </p:txBody>
        </p:sp>
        <p:sp>
          <p:nvSpPr>
            <p:cNvPr id="26" name="TextBox 25">
              <a:extLst>
                <a:ext uri="{FF2B5EF4-FFF2-40B4-BE49-F238E27FC236}">
                  <a16:creationId xmlns:a16="http://schemas.microsoft.com/office/drawing/2014/main" id="{ED1BDB8B-6D59-BCE4-E50A-AD20AC5DD221}"/>
                </a:ext>
              </a:extLst>
            </p:cNvPr>
            <p:cNvSpPr txBox="1"/>
            <p:nvPr/>
          </p:nvSpPr>
          <p:spPr>
            <a:xfrm>
              <a:off x="25335826" y="5291682"/>
              <a:ext cx="4318000" cy="1200329"/>
            </a:xfrm>
            <a:prstGeom prst="rect">
              <a:avLst/>
            </a:prstGeom>
            <a:noFill/>
          </p:spPr>
          <p:txBody>
            <a:bodyPr wrap="square" rtlCol="0">
              <a:spAutoFit/>
            </a:bodyPr>
            <a:lstStyle/>
            <a:p>
              <a:r>
                <a:rPr lang="en-US" sz="7200" dirty="0">
                  <a:solidFill>
                    <a:srgbClr val="44A043"/>
                  </a:solidFill>
                </a:rPr>
                <a:t>IKVAV</a:t>
              </a:r>
            </a:p>
          </p:txBody>
        </p:sp>
      </p:grpSp>
    </p:spTree>
    <p:extLst>
      <p:ext uri="{BB962C8B-B14F-4D97-AF65-F5344CB8AC3E}">
        <p14:creationId xmlns:p14="http://schemas.microsoft.com/office/powerpoint/2010/main" val="2788053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F2DF8061-9105-1179-0719-24F8128625A2}"/>
              </a:ext>
            </a:extLst>
          </p:cNvPr>
          <p:cNvSpPr txBox="1"/>
          <p:nvPr/>
        </p:nvSpPr>
        <p:spPr>
          <a:xfrm>
            <a:off x="53788" y="0"/>
            <a:ext cx="12954001" cy="1569660"/>
          </a:xfrm>
          <a:prstGeom prst="rect">
            <a:avLst/>
          </a:prstGeom>
          <a:noFill/>
        </p:spPr>
        <p:txBody>
          <a:bodyPr wrap="square" rtlCol="0">
            <a:spAutoFit/>
          </a:bodyPr>
          <a:lstStyle/>
          <a:p>
            <a:r>
              <a:rPr lang="en-US" sz="9600" b="1" dirty="0"/>
              <a:t>Supplemental Figure 4</a:t>
            </a:r>
          </a:p>
        </p:txBody>
      </p:sp>
      <p:grpSp>
        <p:nvGrpSpPr>
          <p:cNvPr id="2" name="Group 1">
            <a:extLst>
              <a:ext uri="{FF2B5EF4-FFF2-40B4-BE49-F238E27FC236}">
                <a16:creationId xmlns:a16="http://schemas.microsoft.com/office/drawing/2014/main" id="{FF6F0A7A-3FE2-3671-F9FE-F193C4A41677}"/>
              </a:ext>
            </a:extLst>
          </p:cNvPr>
          <p:cNvGrpSpPr/>
          <p:nvPr/>
        </p:nvGrpSpPr>
        <p:grpSpPr>
          <a:xfrm>
            <a:off x="9063996" y="3251301"/>
            <a:ext cx="21619202" cy="11173581"/>
            <a:chOff x="9063996" y="3251301"/>
            <a:chExt cx="21619202" cy="11173581"/>
          </a:xfrm>
        </p:grpSpPr>
        <p:grpSp>
          <p:nvGrpSpPr>
            <p:cNvPr id="4" name="Group 3">
              <a:extLst>
                <a:ext uri="{FF2B5EF4-FFF2-40B4-BE49-F238E27FC236}">
                  <a16:creationId xmlns:a16="http://schemas.microsoft.com/office/drawing/2014/main" id="{55F43368-0415-4C91-5254-D6CBFFD9A109}"/>
                </a:ext>
              </a:extLst>
            </p:cNvPr>
            <p:cNvGrpSpPr/>
            <p:nvPr/>
          </p:nvGrpSpPr>
          <p:grpSpPr>
            <a:xfrm>
              <a:off x="14583532" y="3251301"/>
              <a:ext cx="16099666" cy="10446581"/>
              <a:chOff x="1931725" y="403592"/>
              <a:chExt cx="7522163" cy="5238013"/>
            </a:xfrm>
          </p:grpSpPr>
          <p:pic>
            <p:nvPicPr>
              <p:cNvPr id="5" name="Picture 4" descr="A white light on a black background&#10;&#10;Description automatically generated">
                <a:extLst>
                  <a:ext uri="{FF2B5EF4-FFF2-40B4-BE49-F238E27FC236}">
                    <a16:creationId xmlns:a16="http://schemas.microsoft.com/office/drawing/2014/main" id="{CB44252D-3012-7304-2347-06DB5997544B}"/>
                  </a:ext>
                </a:extLst>
              </p:cNvPr>
              <p:cNvPicPr>
                <a:picLocks noChangeAspect="1"/>
              </p:cNvPicPr>
              <p:nvPr/>
            </p:nvPicPr>
            <p:blipFill rotWithShape="1">
              <a:blip r:embed="rId2">
                <a:extLst>
                  <a:ext uri="{28A0092B-C50C-407E-A947-70E740481C1C}">
                    <a14:useLocalDpi xmlns:a14="http://schemas.microsoft.com/office/drawing/2010/main" val="0"/>
                  </a:ext>
                </a:extLst>
              </a:blip>
              <a:srcRect l="64963" t="62963" b="6963"/>
              <a:stretch/>
            </p:blipFill>
            <p:spPr>
              <a:xfrm>
                <a:off x="2234787" y="2357468"/>
                <a:ext cx="1752039" cy="1611149"/>
              </a:xfrm>
              <a:prstGeom prst="rect">
                <a:avLst/>
              </a:prstGeom>
            </p:spPr>
          </p:pic>
          <p:pic>
            <p:nvPicPr>
              <p:cNvPr id="6" name="Picture 5" descr="A white specks on a black background&#10;&#10;Description automatically generated">
                <a:extLst>
                  <a:ext uri="{FF2B5EF4-FFF2-40B4-BE49-F238E27FC236}">
                    <a16:creationId xmlns:a16="http://schemas.microsoft.com/office/drawing/2014/main" id="{382B6FAD-2A3C-A8F6-655C-0D6A9A9A7F7D}"/>
                  </a:ext>
                </a:extLst>
              </p:cNvPr>
              <p:cNvPicPr>
                <a:picLocks noChangeAspect="1"/>
              </p:cNvPicPr>
              <p:nvPr/>
            </p:nvPicPr>
            <p:blipFill rotWithShape="1">
              <a:blip r:embed="rId3">
                <a:extLst>
                  <a:ext uri="{28A0092B-C50C-407E-A947-70E740481C1C}">
                    <a14:useLocalDpi xmlns:a14="http://schemas.microsoft.com/office/drawing/2010/main" val="0"/>
                  </a:ext>
                </a:extLst>
              </a:blip>
              <a:srcRect l="64074" t="63704" b="6074"/>
              <a:stretch/>
            </p:blipFill>
            <p:spPr>
              <a:xfrm>
                <a:off x="2234786" y="4030456"/>
                <a:ext cx="1752039" cy="1611149"/>
              </a:xfrm>
              <a:prstGeom prst="rect">
                <a:avLst/>
              </a:prstGeom>
            </p:spPr>
          </p:pic>
          <p:pic>
            <p:nvPicPr>
              <p:cNvPr id="7" name="Picture 6" descr="A close-up of a cell&#10;&#10;Description automatically generated">
                <a:extLst>
                  <a:ext uri="{FF2B5EF4-FFF2-40B4-BE49-F238E27FC236}">
                    <a16:creationId xmlns:a16="http://schemas.microsoft.com/office/drawing/2014/main" id="{5E4C406D-92A3-7B37-95C0-9D93AFCC4249}"/>
                  </a:ext>
                </a:extLst>
              </p:cNvPr>
              <p:cNvPicPr>
                <a:picLocks noChangeAspect="1"/>
              </p:cNvPicPr>
              <p:nvPr/>
            </p:nvPicPr>
            <p:blipFill rotWithShape="1">
              <a:blip r:embed="rId4">
                <a:extLst>
                  <a:ext uri="{28A0092B-C50C-407E-A947-70E740481C1C}">
                    <a14:useLocalDpi xmlns:a14="http://schemas.microsoft.com/office/drawing/2010/main" val="0"/>
                  </a:ext>
                </a:extLst>
              </a:blip>
              <a:srcRect l="64074" t="62371" b="4592"/>
              <a:stretch/>
            </p:blipFill>
            <p:spPr>
              <a:xfrm>
                <a:off x="2234787" y="704972"/>
                <a:ext cx="1752039" cy="1611149"/>
              </a:xfrm>
              <a:prstGeom prst="rect">
                <a:avLst/>
              </a:prstGeom>
            </p:spPr>
          </p:pic>
          <p:pic>
            <p:nvPicPr>
              <p:cNvPr id="8" name="Picture 7" descr="A group of white spots on a black background&#10;&#10;Description automatically generated">
                <a:extLst>
                  <a:ext uri="{FF2B5EF4-FFF2-40B4-BE49-F238E27FC236}">
                    <a16:creationId xmlns:a16="http://schemas.microsoft.com/office/drawing/2014/main" id="{5BFF5636-71F2-AD36-43D6-3079A42C58C6}"/>
                  </a:ext>
                </a:extLst>
              </p:cNvPr>
              <p:cNvPicPr>
                <a:picLocks noChangeAspect="1"/>
              </p:cNvPicPr>
              <p:nvPr/>
            </p:nvPicPr>
            <p:blipFill rotWithShape="1">
              <a:blip r:embed="rId5">
                <a:extLst>
                  <a:ext uri="{28A0092B-C50C-407E-A947-70E740481C1C}">
                    <a14:useLocalDpi xmlns:a14="http://schemas.microsoft.com/office/drawing/2010/main" val="0"/>
                  </a:ext>
                </a:extLst>
              </a:blip>
              <a:srcRect l="38444" t="15112" r="32074" b="58222"/>
              <a:stretch/>
            </p:blipFill>
            <p:spPr>
              <a:xfrm>
                <a:off x="4035426" y="2357469"/>
                <a:ext cx="1752037" cy="1611148"/>
              </a:xfrm>
              <a:prstGeom prst="rect">
                <a:avLst/>
              </a:prstGeom>
            </p:spPr>
          </p:pic>
          <p:pic>
            <p:nvPicPr>
              <p:cNvPr id="9" name="Picture 8" descr="A group of white objects in a black background&#10;&#10;Description automatically generated">
                <a:extLst>
                  <a:ext uri="{FF2B5EF4-FFF2-40B4-BE49-F238E27FC236}">
                    <a16:creationId xmlns:a16="http://schemas.microsoft.com/office/drawing/2014/main" id="{67B10DC1-7591-9EDC-72DD-FF2CE78C675F}"/>
                  </a:ext>
                </a:extLst>
              </p:cNvPr>
              <p:cNvPicPr>
                <a:picLocks noChangeAspect="1"/>
              </p:cNvPicPr>
              <p:nvPr/>
            </p:nvPicPr>
            <p:blipFill rotWithShape="1">
              <a:blip r:embed="rId6">
                <a:extLst>
                  <a:ext uri="{28A0092B-C50C-407E-A947-70E740481C1C}">
                    <a14:useLocalDpi xmlns:a14="http://schemas.microsoft.com/office/drawing/2010/main" val="0"/>
                  </a:ext>
                </a:extLst>
              </a:blip>
              <a:srcRect l="38028" t="15112" r="32491" b="58221"/>
              <a:stretch/>
            </p:blipFill>
            <p:spPr>
              <a:xfrm>
                <a:off x="4029857" y="4030457"/>
                <a:ext cx="1752036" cy="1611148"/>
              </a:xfrm>
              <a:prstGeom prst="rect">
                <a:avLst/>
              </a:prstGeom>
            </p:spPr>
          </p:pic>
          <p:pic>
            <p:nvPicPr>
              <p:cNvPr id="10" name="Picture 9" descr="Green and blue glowing cells in water&#10;&#10;Description automatically generated with medium confidence">
                <a:extLst>
                  <a:ext uri="{FF2B5EF4-FFF2-40B4-BE49-F238E27FC236}">
                    <a16:creationId xmlns:a16="http://schemas.microsoft.com/office/drawing/2014/main" id="{9412AC0D-2339-4B6D-6A73-410229659589}"/>
                  </a:ext>
                </a:extLst>
              </p:cNvPr>
              <p:cNvPicPr>
                <a:picLocks noChangeAspect="1"/>
              </p:cNvPicPr>
              <p:nvPr/>
            </p:nvPicPr>
            <p:blipFill rotWithShape="1">
              <a:blip r:embed="rId7">
                <a:extLst>
                  <a:ext uri="{28A0092B-C50C-407E-A947-70E740481C1C}">
                    <a14:useLocalDpi xmlns:a14="http://schemas.microsoft.com/office/drawing/2010/main" val="0"/>
                  </a:ext>
                </a:extLst>
              </a:blip>
              <a:srcRect l="37286" t="12890" r="29779" b="56740"/>
              <a:stretch/>
            </p:blipFill>
            <p:spPr>
              <a:xfrm>
                <a:off x="4029855" y="704973"/>
                <a:ext cx="1752038" cy="1611148"/>
              </a:xfrm>
              <a:prstGeom prst="rect">
                <a:avLst/>
              </a:prstGeom>
            </p:spPr>
          </p:pic>
          <p:pic>
            <p:nvPicPr>
              <p:cNvPr id="11" name="Picture 10" descr="A group of white spots on a black background&#10;&#10;Description automatically generated">
                <a:extLst>
                  <a:ext uri="{FF2B5EF4-FFF2-40B4-BE49-F238E27FC236}">
                    <a16:creationId xmlns:a16="http://schemas.microsoft.com/office/drawing/2014/main" id="{29E0C520-47DB-68BB-28C9-C82BBF6D56E3}"/>
                  </a:ext>
                </a:extLst>
              </p:cNvPr>
              <p:cNvPicPr>
                <a:picLocks noChangeAspect="1"/>
              </p:cNvPicPr>
              <p:nvPr/>
            </p:nvPicPr>
            <p:blipFill rotWithShape="1">
              <a:blip r:embed="rId8">
                <a:extLst>
                  <a:ext uri="{28A0092B-C50C-407E-A947-70E740481C1C}">
                    <a14:useLocalDpi xmlns:a14="http://schemas.microsoft.com/office/drawing/2010/main" val="0"/>
                  </a:ext>
                </a:extLst>
              </a:blip>
              <a:srcRect l="8667" t="20889" r="52518" b="51408"/>
              <a:stretch/>
            </p:blipFill>
            <p:spPr>
              <a:xfrm>
                <a:off x="5856347" y="2357469"/>
                <a:ext cx="1752037" cy="1611148"/>
              </a:xfrm>
              <a:prstGeom prst="rect">
                <a:avLst/>
              </a:prstGeom>
            </p:spPr>
          </p:pic>
          <p:pic>
            <p:nvPicPr>
              <p:cNvPr id="12" name="Picture 11" descr="A group of white spots on a black background&#10;&#10;Description automatically generated">
                <a:extLst>
                  <a:ext uri="{FF2B5EF4-FFF2-40B4-BE49-F238E27FC236}">
                    <a16:creationId xmlns:a16="http://schemas.microsoft.com/office/drawing/2014/main" id="{D8AC2AE2-8F5B-9C3C-2D26-ED0C3C95C6FD}"/>
                  </a:ext>
                </a:extLst>
              </p:cNvPr>
              <p:cNvPicPr>
                <a:picLocks noChangeAspect="1"/>
              </p:cNvPicPr>
              <p:nvPr/>
            </p:nvPicPr>
            <p:blipFill rotWithShape="1">
              <a:blip r:embed="rId9">
                <a:extLst>
                  <a:ext uri="{28A0092B-C50C-407E-A947-70E740481C1C}">
                    <a14:useLocalDpi xmlns:a14="http://schemas.microsoft.com/office/drawing/2010/main" val="0"/>
                  </a:ext>
                </a:extLst>
              </a:blip>
              <a:srcRect l="7690" t="19703" r="53347" b="53038"/>
              <a:stretch/>
            </p:blipFill>
            <p:spPr>
              <a:xfrm>
                <a:off x="5856347" y="4030457"/>
                <a:ext cx="1766426" cy="1611148"/>
              </a:xfrm>
              <a:prstGeom prst="rect">
                <a:avLst/>
              </a:prstGeom>
            </p:spPr>
          </p:pic>
          <p:pic>
            <p:nvPicPr>
              <p:cNvPr id="13" name="Picture 12" descr="Green cells in the dark&#10;&#10;Description automatically generated">
                <a:extLst>
                  <a:ext uri="{FF2B5EF4-FFF2-40B4-BE49-F238E27FC236}">
                    <a16:creationId xmlns:a16="http://schemas.microsoft.com/office/drawing/2014/main" id="{8B248E6E-5E05-601C-032E-28E7A33C9A96}"/>
                  </a:ext>
                </a:extLst>
              </p:cNvPr>
              <p:cNvPicPr>
                <a:picLocks noChangeAspect="1"/>
              </p:cNvPicPr>
              <p:nvPr/>
            </p:nvPicPr>
            <p:blipFill rotWithShape="1">
              <a:blip r:embed="rId10">
                <a:extLst>
                  <a:ext uri="{28A0092B-C50C-407E-A947-70E740481C1C}">
                    <a14:useLocalDpi xmlns:a14="http://schemas.microsoft.com/office/drawing/2010/main" val="0"/>
                  </a:ext>
                </a:extLst>
              </a:blip>
              <a:srcRect l="7036" t="17629" r="50889" b="52149"/>
              <a:stretch/>
            </p:blipFill>
            <p:spPr>
              <a:xfrm>
                <a:off x="5836384" y="704973"/>
                <a:ext cx="1766429" cy="1611148"/>
              </a:xfrm>
              <a:prstGeom prst="rect">
                <a:avLst/>
              </a:prstGeom>
            </p:spPr>
          </p:pic>
          <p:pic>
            <p:nvPicPr>
              <p:cNvPr id="14" name="Picture 13" descr="A group of white objects in space&#10;&#10;Description automatically generated">
                <a:extLst>
                  <a:ext uri="{FF2B5EF4-FFF2-40B4-BE49-F238E27FC236}">
                    <a16:creationId xmlns:a16="http://schemas.microsoft.com/office/drawing/2014/main" id="{884220A7-0D74-456E-A86C-F206A3436726}"/>
                  </a:ext>
                </a:extLst>
              </p:cNvPr>
              <p:cNvPicPr>
                <a:picLocks noChangeAspect="1"/>
              </p:cNvPicPr>
              <p:nvPr/>
            </p:nvPicPr>
            <p:blipFill rotWithShape="1">
              <a:blip r:embed="rId11">
                <a:extLst>
                  <a:ext uri="{28A0092B-C50C-407E-A947-70E740481C1C}">
                    <a14:useLocalDpi xmlns:a14="http://schemas.microsoft.com/office/drawing/2010/main" val="0"/>
                  </a:ext>
                </a:extLst>
              </a:blip>
              <a:srcRect l="39185" t="25567" r="23482" b="38963"/>
              <a:stretch/>
            </p:blipFill>
            <p:spPr>
              <a:xfrm>
                <a:off x="7701851" y="2357468"/>
                <a:ext cx="1752037" cy="1611148"/>
              </a:xfrm>
              <a:prstGeom prst="rect">
                <a:avLst/>
              </a:prstGeom>
            </p:spPr>
          </p:pic>
          <p:pic>
            <p:nvPicPr>
              <p:cNvPr id="15" name="Picture 14" descr="A group of white objects in a black background&#10;&#10;Description automatically generated">
                <a:extLst>
                  <a:ext uri="{FF2B5EF4-FFF2-40B4-BE49-F238E27FC236}">
                    <a16:creationId xmlns:a16="http://schemas.microsoft.com/office/drawing/2014/main" id="{C15402A3-9C72-393B-83DC-D0BCAB877FB0}"/>
                  </a:ext>
                </a:extLst>
              </p:cNvPr>
              <p:cNvPicPr>
                <a:picLocks noChangeAspect="1"/>
              </p:cNvPicPr>
              <p:nvPr/>
            </p:nvPicPr>
            <p:blipFill rotWithShape="1">
              <a:blip r:embed="rId12">
                <a:extLst>
                  <a:ext uri="{28A0092B-C50C-407E-A947-70E740481C1C}">
                    <a14:useLocalDpi xmlns:a14="http://schemas.microsoft.com/office/drawing/2010/main" val="0"/>
                  </a:ext>
                </a:extLst>
              </a:blip>
              <a:srcRect l="39630" t="24000" r="21407" b="40147"/>
              <a:stretch/>
            </p:blipFill>
            <p:spPr>
              <a:xfrm>
                <a:off x="7701852" y="4030457"/>
                <a:ext cx="1752036" cy="1611148"/>
              </a:xfrm>
              <a:prstGeom prst="rect">
                <a:avLst/>
              </a:prstGeom>
            </p:spPr>
          </p:pic>
          <p:pic>
            <p:nvPicPr>
              <p:cNvPr id="16" name="Picture 15" descr="A group of cells in a dark room&#10;&#10;Description automatically generated">
                <a:extLst>
                  <a:ext uri="{FF2B5EF4-FFF2-40B4-BE49-F238E27FC236}">
                    <a16:creationId xmlns:a16="http://schemas.microsoft.com/office/drawing/2014/main" id="{3DCC7394-225B-AE1D-2428-F19C13C4AC94}"/>
                  </a:ext>
                </a:extLst>
              </p:cNvPr>
              <p:cNvPicPr>
                <a:picLocks noChangeAspect="1"/>
              </p:cNvPicPr>
              <p:nvPr/>
            </p:nvPicPr>
            <p:blipFill rotWithShape="1">
              <a:blip r:embed="rId13">
                <a:extLst>
                  <a:ext uri="{28A0092B-C50C-407E-A947-70E740481C1C}">
                    <a14:useLocalDpi xmlns:a14="http://schemas.microsoft.com/office/drawing/2010/main" val="0"/>
                  </a:ext>
                </a:extLst>
              </a:blip>
              <a:srcRect l="37852" t="24648" r="23185" b="40889"/>
              <a:stretch/>
            </p:blipFill>
            <p:spPr>
              <a:xfrm>
                <a:off x="7677708" y="704973"/>
                <a:ext cx="1766429" cy="1611148"/>
              </a:xfrm>
              <a:prstGeom prst="rect">
                <a:avLst/>
              </a:prstGeom>
            </p:spPr>
          </p:pic>
          <p:sp>
            <p:nvSpPr>
              <p:cNvPr id="17" name="TextBox 16">
                <a:extLst>
                  <a:ext uri="{FF2B5EF4-FFF2-40B4-BE49-F238E27FC236}">
                    <a16:creationId xmlns:a16="http://schemas.microsoft.com/office/drawing/2014/main" id="{7692630A-F228-82C1-45AB-DC9ABA39E3A4}"/>
                  </a:ext>
                </a:extLst>
              </p:cNvPr>
              <p:cNvSpPr txBox="1"/>
              <p:nvPr/>
            </p:nvSpPr>
            <p:spPr>
              <a:xfrm>
                <a:off x="2481429" y="421005"/>
                <a:ext cx="1249680" cy="354941"/>
              </a:xfrm>
              <a:prstGeom prst="rect">
                <a:avLst/>
              </a:prstGeom>
              <a:noFill/>
            </p:spPr>
            <p:txBody>
              <a:bodyPr wrap="square" rtlCol="0">
                <a:spAutoFit/>
              </a:bodyPr>
              <a:lstStyle/>
              <a:p>
                <a:pPr algn="ctr"/>
                <a:r>
                  <a:rPr lang="en-US" sz="4000" b="1" dirty="0" err="1">
                    <a:cs typeface="Arial" panose="020B0604020202020204" pitchFamily="34" charset="0"/>
                  </a:rPr>
                  <a:t>Col_Ctrl</a:t>
                </a:r>
                <a:endParaRPr lang="en-US" sz="4000" b="1" dirty="0">
                  <a:cs typeface="Arial" panose="020B0604020202020204" pitchFamily="34" charset="0"/>
                </a:endParaRPr>
              </a:p>
            </p:txBody>
          </p:sp>
          <p:sp>
            <p:nvSpPr>
              <p:cNvPr id="18" name="TextBox 17">
                <a:extLst>
                  <a:ext uri="{FF2B5EF4-FFF2-40B4-BE49-F238E27FC236}">
                    <a16:creationId xmlns:a16="http://schemas.microsoft.com/office/drawing/2014/main" id="{C623EE84-72AE-6A18-8504-8CC46882D17A}"/>
                  </a:ext>
                </a:extLst>
              </p:cNvPr>
              <p:cNvSpPr txBox="1"/>
              <p:nvPr/>
            </p:nvSpPr>
            <p:spPr>
              <a:xfrm>
                <a:off x="4281034" y="423884"/>
                <a:ext cx="1249680" cy="354941"/>
              </a:xfrm>
              <a:prstGeom prst="rect">
                <a:avLst/>
              </a:prstGeom>
              <a:noFill/>
            </p:spPr>
            <p:txBody>
              <a:bodyPr wrap="square" rtlCol="0">
                <a:spAutoFit/>
              </a:bodyPr>
              <a:lstStyle/>
              <a:p>
                <a:pPr algn="ctr"/>
                <a:r>
                  <a:rPr lang="en-US" sz="4000" b="1" dirty="0">
                    <a:cs typeface="Arial" panose="020B0604020202020204" pitchFamily="34" charset="0"/>
                  </a:rPr>
                  <a:t>LPS</a:t>
                </a:r>
              </a:p>
            </p:txBody>
          </p:sp>
          <p:sp>
            <p:nvSpPr>
              <p:cNvPr id="19" name="TextBox 18">
                <a:extLst>
                  <a:ext uri="{FF2B5EF4-FFF2-40B4-BE49-F238E27FC236}">
                    <a16:creationId xmlns:a16="http://schemas.microsoft.com/office/drawing/2014/main" id="{35B4C002-CE16-A2A6-75DC-BD305C7427FB}"/>
                  </a:ext>
                </a:extLst>
              </p:cNvPr>
              <p:cNvSpPr txBox="1"/>
              <p:nvPr/>
            </p:nvSpPr>
            <p:spPr>
              <a:xfrm>
                <a:off x="6091282" y="403592"/>
                <a:ext cx="1249680" cy="354941"/>
              </a:xfrm>
              <a:prstGeom prst="rect">
                <a:avLst/>
              </a:prstGeom>
              <a:noFill/>
            </p:spPr>
            <p:txBody>
              <a:bodyPr wrap="square" rtlCol="0">
                <a:spAutoFit/>
              </a:bodyPr>
              <a:lstStyle/>
              <a:p>
                <a:pPr algn="ctr"/>
                <a:r>
                  <a:rPr lang="en-US" sz="4000" b="1" dirty="0">
                    <a:cs typeface="Arial" panose="020B0604020202020204" pitchFamily="34" charset="0"/>
                  </a:rPr>
                  <a:t>IL-1</a:t>
                </a:r>
                <a:r>
                  <a:rPr lang="el-GR" sz="4000" b="1" dirty="0">
                    <a:cs typeface="Arial" panose="020B0604020202020204" pitchFamily="34" charset="0"/>
                  </a:rPr>
                  <a:t>β</a:t>
                </a:r>
                <a:endParaRPr lang="en-US" sz="4000" b="1" dirty="0">
                  <a:cs typeface="Arial" panose="020B0604020202020204" pitchFamily="34" charset="0"/>
                </a:endParaRPr>
              </a:p>
            </p:txBody>
          </p:sp>
          <p:sp>
            <p:nvSpPr>
              <p:cNvPr id="20" name="TextBox 19">
                <a:extLst>
                  <a:ext uri="{FF2B5EF4-FFF2-40B4-BE49-F238E27FC236}">
                    <a16:creationId xmlns:a16="http://schemas.microsoft.com/office/drawing/2014/main" id="{1C904C38-5068-A296-83E9-DABC560AD0D8}"/>
                  </a:ext>
                </a:extLst>
              </p:cNvPr>
              <p:cNvSpPr txBox="1"/>
              <p:nvPr/>
            </p:nvSpPr>
            <p:spPr>
              <a:xfrm>
                <a:off x="7953029" y="421005"/>
                <a:ext cx="1249680" cy="354941"/>
              </a:xfrm>
              <a:prstGeom prst="rect">
                <a:avLst/>
              </a:prstGeom>
              <a:noFill/>
            </p:spPr>
            <p:txBody>
              <a:bodyPr wrap="square" rtlCol="0">
                <a:spAutoFit/>
              </a:bodyPr>
              <a:lstStyle/>
              <a:p>
                <a:pPr algn="ctr"/>
                <a:r>
                  <a:rPr lang="en-US" sz="4000" b="1" dirty="0">
                    <a:cs typeface="Arial" panose="020B0604020202020204" pitchFamily="34" charset="0"/>
                  </a:rPr>
                  <a:t>TNF</a:t>
                </a:r>
                <a:r>
                  <a:rPr lang="el-GR" sz="4000" b="1" dirty="0">
                    <a:cs typeface="Arial" panose="020B0604020202020204" pitchFamily="34" charset="0"/>
                  </a:rPr>
                  <a:t>α</a:t>
                </a:r>
                <a:endParaRPr lang="en-US" sz="4000" b="1" dirty="0">
                  <a:cs typeface="Arial" panose="020B0604020202020204" pitchFamily="34" charset="0"/>
                </a:endParaRPr>
              </a:p>
            </p:txBody>
          </p:sp>
          <p:sp>
            <p:nvSpPr>
              <p:cNvPr id="21" name="TextBox 20">
                <a:extLst>
                  <a:ext uri="{FF2B5EF4-FFF2-40B4-BE49-F238E27FC236}">
                    <a16:creationId xmlns:a16="http://schemas.microsoft.com/office/drawing/2014/main" id="{E05E6972-EC4C-E892-99C5-57D2C127C3CD}"/>
                  </a:ext>
                </a:extLst>
              </p:cNvPr>
              <p:cNvSpPr txBox="1"/>
              <p:nvPr/>
            </p:nvSpPr>
            <p:spPr>
              <a:xfrm rot="16200000">
                <a:off x="1343015" y="1368697"/>
                <a:ext cx="1584960" cy="330742"/>
              </a:xfrm>
              <a:prstGeom prst="rect">
                <a:avLst/>
              </a:prstGeom>
              <a:noFill/>
            </p:spPr>
            <p:txBody>
              <a:bodyPr wrap="square" rtlCol="0">
                <a:spAutoFit/>
              </a:bodyPr>
              <a:lstStyle/>
              <a:p>
                <a:pPr algn="ctr"/>
                <a:r>
                  <a:rPr lang="en-US" sz="4000" b="1" dirty="0">
                    <a:solidFill>
                      <a:srgbClr val="00FA00"/>
                    </a:solidFill>
                    <a:cs typeface="Arial" panose="020B0604020202020204" pitchFamily="34" charset="0"/>
                  </a:rPr>
                  <a:t>F-Actin</a:t>
                </a:r>
                <a:r>
                  <a:rPr lang="en-US" sz="4000" b="1" dirty="0">
                    <a:cs typeface="Arial" panose="020B0604020202020204" pitchFamily="34" charset="0"/>
                  </a:rPr>
                  <a:t>/</a:t>
                </a:r>
                <a:r>
                  <a:rPr lang="en-US" sz="4000" b="1" dirty="0">
                    <a:solidFill>
                      <a:srgbClr val="0432FF"/>
                    </a:solidFill>
                    <a:cs typeface="Arial" panose="020B0604020202020204" pitchFamily="34" charset="0"/>
                  </a:rPr>
                  <a:t>DAPI</a:t>
                </a:r>
              </a:p>
            </p:txBody>
          </p:sp>
          <p:sp>
            <p:nvSpPr>
              <p:cNvPr id="22" name="TextBox 21">
                <a:extLst>
                  <a:ext uri="{FF2B5EF4-FFF2-40B4-BE49-F238E27FC236}">
                    <a16:creationId xmlns:a16="http://schemas.microsoft.com/office/drawing/2014/main" id="{32F7ACE3-7A1F-479E-57AA-4394E5E04783}"/>
                  </a:ext>
                </a:extLst>
              </p:cNvPr>
              <p:cNvSpPr txBox="1"/>
              <p:nvPr/>
            </p:nvSpPr>
            <p:spPr>
              <a:xfrm rot="16200000">
                <a:off x="1343015" y="3041686"/>
                <a:ext cx="1584960" cy="330742"/>
              </a:xfrm>
              <a:prstGeom prst="rect">
                <a:avLst/>
              </a:prstGeom>
              <a:noFill/>
            </p:spPr>
            <p:txBody>
              <a:bodyPr wrap="square" rtlCol="0">
                <a:spAutoFit/>
              </a:bodyPr>
              <a:lstStyle/>
              <a:p>
                <a:pPr algn="ctr"/>
                <a:r>
                  <a:rPr lang="en-US" sz="4000" b="1" dirty="0">
                    <a:cs typeface="Arial" panose="020B0604020202020204" pitchFamily="34" charset="0"/>
                  </a:rPr>
                  <a:t>YAP</a:t>
                </a:r>
              </a:p>
            </p:txBody>
          </p:sp>
          <p:sp>
            <p:nvSpPr>
              <p:cNvPr id="23" name="TextBox 22">
                <a:extLst>
                  <a:ext uri="{FF2B5EF4-FFF2-40B4-BE49-F238E27FC236}">
                    <a16:creationId xmlns:a16="http://schemas.microsoft.com/office/drawing/2014/main" id="{9389F068-61DA-7860-1B5E-2E99AA010D64}"/>
                  </a:ext>
                </a:extLst>
              </p:cNvPr>
              <p:cNvSpPr txBox="1"/>
              <p:nvPr/>
            </p:nvSpPr>
            <p:spPr>
              <a:xfrm rot="16200000">
                <a:off x="1304616" y="4637072"/>
                <a:ext cx="1584960" cy="330742"/>
              </a:xfrm>
              <a:prstGeom prst="rect">
                <a:avLst/>
              </a:prstGeom>
              <a:noFill/>
            </p:spPr>
            <p:txBody>
              <a:bodyPr wrap="square" rtlCol="0">
                <a:spAutoFit/>
              </a:bodyPr>
              <a:lstStyle/>
              <a:p>
                <a:pPr algn="ctr"/>
                <a:r>
                  <a:rPr lang="en-US" sz="4000" b="1" dirty="0">
                    <a:cs typeface="Arial" panose="020B0604020202020204" pitchFamily="34" charset="0"/>
                  </a:rPr>
                  <a:t>p65</a:t>
                </a:r>
              </a:p>
            </p:txBody>
          </p:sp>
          <p:cxnSp>
            <p:nvCxnSpPr>
              <p:cNvPr id="24" name="Straight Connector 23">
                <a:extLst>
                  <a:ext uri="{FF2B5EF4-FFF2-40B4-BE49-F238E27FC236}">
                    <a16:creationId xmlns:a16="http://schemas.microsoft.com/office/drawing/2014/main" id="{339048BA-5CB3-C93D-08C7-23CC3A46B1C3}"/>
                  </a:ext>
                </a:extLst>
              </p:cNvPr>
              <p:cNvCxnSpPr/>
              <p:nvPr/>
            </p:nvCxnSpPr>
            <p:spPr>
              <a:xfrm>
                <a:off x="2407920" y="5541430"/>
                <a:ext cx="304800"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15C42CC6-A0C2-ECE2-A349-CFBFC4282722}"/>
                </a:ext>
              </a:extLst>
            </p:cNvPr>
            <p:cNvSpPr txBox="1"/>
            <p:nvPr/>
          </p:nvSpPr>
          <p:spPr>
            <a:xfrm>
              <a:off x="9067911" y="3559979"/>
              <a:ext cx="29727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A</a:t>
              </a:r>
            </a:p>
          </p:txBody>
        </p:sp>
        <p:sp>
          <p:nvSpPr>
            <p:cNvPr id="29" name="TextBox 28">
              <a:extLst>
                <a:ext uri="{FF2B5EF4-FFF2-40B4-BE49-F238E27FC236}">
                  <a16:creationId xmlns:a16="http://schemas.microsoft.com/office/drawing/2014/main" id="{1B33D034-5432-260F-DA69-131A2DDF5469}"/>
                </a:ext>
              </a:extLst>
            </p:cNvPr>
            <p:cNvSpPr txBox="1"/>
            <p:nvPr/>
          </p:nvSpPr>
          <p:spPr>
            <a:xfrm>
              <a:off x="9063996" y="8842470"/>
              <a:ext cx="29727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B</a:t>
              </a:r>
            </a:p>
          </p:txBody>
        </p:sp>
        <p:sp>
          <p:nvSpPr>
            <p:cNvPr id="30" name="TextBox 29">
              <a:extLst>
                <a:ext uri="{FF2B5EF4-FFF2-40B4-BE49-F238E27FC236}">
                  <a16:creationId xmlns:a16="http://schemas.microsoft.com/office/drawing/2014/main" id="{8F7F7503-1BA2-49E4-EB4C-BFD1F24DBB97}"/>
                </a:ext>
              </a:extLst>
            </p:cNvPr>
            <p:cNvSpPr txBox="1"/>
            <p:nvPr/>
          </p:nvSpPr>
          <p:spPr>
            <a:xfrm>
              <a:off x="14025778" y="3559979"/>
              <a:ext cx="29727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C</a:t>
              </a:r>
            </a:p>
          </p:txBody>
        </p:sp>
        <p:pic>
          <p:nvPicPr>
            <p:cNvPr id="31" name="Picture 30" descr="A graph of a nuclear cytoplasm&#10;&#10;AI-generated content may be incorrect.">
              <a:extLst>
                <a:ext uri="{FF2B5EF4-FFF2-40B4-BE49-F238E27FC236}">
                  <a16:creationId xmlns:a16="http://schemas.microsoft.com/office/drawing/2014/main" id="{B9C26EF5-2B10-2C8E-E5A8-F2180CAFEA9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74654" y="8842470"/>
              <a:ext cx="4395978" cy="5582412"/>
            </a:xfrm>
            <a:prstGeom prst="rect">
              <a:avLst/>
            </a:prstGeom>
          </p:spPr>
        </p:pic>
        <p:pic>
          <p:nvPicPr>
            <p:cNvPr id="33" name="Picture 32" descr="A graph of a number of cells&#10;&#10;AI-generated content may be incorrect.">
              <a:extLst>
                <a:ext uri="{FF2B5EF4-FFF2-40B4-BE49-F238E27FC236}">
                  <a16:creationId xmlns:a16="http://schemas.microsoft.com/office/drawing/2014/main" id="{464050F9-BEB9-C7BB-9482-DFAADB6FC09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09409" y="3254572"/>
              <a:ext cx="4395978" cy="5500116"/>
            </a:xfrm>
            <a:prstGeom prst="rect">
              <a:avLst/>
            </a:prstGeom>
          </p:spPr>
        </p:pic>
      </p:grpSp>
    </p:spTree>
    <p:extLst>
      <p:ext uri="{BB962C8B-B14F-4D97-AF65-F5344CB8AC3E}">
        <p14:creationId xmlns:p14="http://schemas.microsoft.com/office/powerpoint/2010/main" val="254341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9785AB8F-4834-B691-76CB-109A355EBAFC}"/>
              </a:ext>
            </a:extLst>
          </p:cNvPr>
          <p:cNvSpPr txBox="1"/>
          <p:nvPr/>
        </p:nvSpPr>
        <p:spPr>
          <a:xfrm>
            <a:off x="0" y="0"/>
            <a:ext cx="12954001" cy="1569660"/>
          </a:xfrm>
          <a:prstGeom prst="rect">
            <a:avLst/>
          </a:prstGeom>
          <a:noFill/>
        </p:spPr>
        <p:txBody>
          <a:bodyPr wrap="square" rtlCol="0">
            <a:spAutoFit/>
          </a:bodyPr>
          <a:lstStyle/>
          <a:p>
            <a:r>
              <a:rPr lang="en-US" sz="9600" b="1" dirty="0"/>
              <a:t>Supplemental figure 5</a:t>
            </a:r>
          </a:p>
        </p:txBody>
      </p:sp>
      <p:grpSp>
        <p:nvGrpSpPr>
          <p:cNvPr id="10" name="Group 9">
            <a:extLst>
              <a:ext uri="{FF2B5EF4-FFF2-40B4-BE49-F238E27FC236}">
                <a16:creationId xmlns:a16="http://schemas.microsoft.com/office/drawing/2014/main" id="{8CC6465C-20CF-1C37-A83B-AD1A07F1B4A0}"/>
              </a:ext>
            </a:extLst>
          </p:cNvPr>
          <p:cNvGrpSpPr/>
          <p:nvPr/>
        </p:nvGrpSpPr>
        <p:grpSpPr>
          <a:xfrm>
            <a:off x="9597093" y="2714112"/>
            <a:ext cx="17762854" cy="12210288"/>
            <a:chOff x="9597093" y="2714112"/>
            <a:chExt cx="17762854" cy="12210288"/>
          </a:xfrm>
        </p:grpSpPr>
        <p:pic>
          <p:nvPicPr>
            <p:cNvPr id="29" name="Picture 28" descr="A graph of cell viability&#10;&#10;AI-generated content may be incorrect.">
              <a:extLst>
                <a:ext uri="{FF2B5EF4-FFF2-40B4-BE49-F238E27FC236}">
                  <a16:creationId xmlns:a16="http://schemas.microsoft.com/office/drawing/2014/main" id="{87743D52-F437-7754-3DC3-7B6C20EFF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650" y="8962512"/>
              <a:ext cx="4693920" cy="5961888"/>
            </a:xfrm>
            <a:prstGeom prst="rect">
              <a:avLst/>
            </a:prstGeom>
          </p:spPr>
        </p:pic>
        <p:pic>
          <p:nvPicPr>
            <p:cNvPr id="7" name="Picture 6" descr="Green lights in the dark&#10;&#10;Description automatically generated">
              <a:extLst>
                <a:ext uri="{FF2B5EF4-FFF2-40B4-BE49-F238E27FC236}">
                  <a16:creationId xmlns:a16="http://schemas.microsoft.com/office/drawing/2014/main" id="{6959E2D9-0B0C-237C-8B43-991E6EE81993}"/>
                </a:ext>
              </a:extLst>
            </p:cNvPr>
            <p:cNvPicPr>
              <a:picLocks noChangeAspect="1"/>
            </p:cNvPicPr>
            <p:nvPr/>
          </p:nvPicPr>
          <p:blipFill rotWithShape="1">
            <a:blip r:embed="rId3">
              <a:extLst>
                <a:ext uri="{28A0092B-C50C-407E-A947-70E740481C1C}">
                  <a14:useLocalDpi xmlns:a14="http://schemas.microsoft.com/office/drawing/2010/main" val="0"/>
                </a:ext>
              </a:extLst>
            </a:blip>
            <a:srcRect t="29100" r="47461" b="28320"/>
            <a:stretch/>
          </p:blipFill>
          <p:spPr>
            <a:xfrm>
              <a:off x="15758455" y="3576705"/>
              <a:ext cx="5581693" cy="4933956"/>
            </a:xfrm>
            <a:prstGeom prst="rect">
              <a:avLst/>
            </a:prstGeom>
          </p:spPr>
        </p:pic>
        <p:pic>
          <p:nvPicPr>
            <p:cNvPr id="9" name="Picture 8" descr="Red lights in the dark&#10;&#10;Description automatically generated">
              <a:extLst>
                <a:ext uri="{FF2B5EF4-FFF2-40B4-BE49-F238E27FC236}">
                  <a16:creationId xmlns:a16="http://schemas.microsoft.com/office/drawing/2014/main" id="{432F3D0D-BB10-1D43-1D58-0BAF2A9B21C4}"/>
                </a:ext>
              </a:extLst>
            </p:cNvPr>
            <p:cNvPicPr>
              <a:picLocks noChangeAspect="1"/>
            </p:cNvPicPr>
            <p:nvPr/>
          </p:nvPicPr>
          <p:blipFill rotWithShape="1">
            <a:blip r:embed="rId4">
              <a:extLst>
                <a:ext uri="{28A0092B-C50C-407E-A947-70E740481C1C}">
                  <a14:useLocalDpi xmlns:a14="http://schemas.microsoft.com/office/drawing/2010/main" val="0"/>
                </a:ext>
              </a:extLst>
            </a:blip>
            <a:srcRect t="21631" r="50196" b="33447"/>
            <a:stretch/>
          </p:blipFill>
          <p:spPr>
            <a:xfrm>
              <a:off x="15758455" y="8962512"/>
              <a:ext cx="5581693" cy="5034551"/>
            </a:xfrm>
            <a:prstGeom prst="rect">
              <a:avLst/>
            </a:prstGeom>
          </p:spPr>
        </p:pic>
        <p:cxnSp>
          <p:nvCxnSpPr>
            <p:cNvPr id="17" name="Straight Connector 16">
              <a:extLst>
                <a:ext uri="{FF2B5EF4-FFF2-40B4-BE49-F238E27FC236}">
                  <a16:creationId xmlns:a16="http://schemas.microsoft.com/office/drawing/2014/main" id="{E94F5B12-52DA-5FB8-B3D6-147CE5140E7D}"/>
                </a:ext>
              </a:extLst>
            </p:cNvPr>
            <p:cNvCxnSpPr>
              <a:cxnSpLocks/>
            </p:cNvCxnSpPr>
            <p:nvPr/>
          </p:nvCxnSpPr>
          <p:spPr>
            <a:xfrm>
              <a:off x="19606555" y="13330305"/>
              <a:ext cx="1041400"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DA3124-3713-089F-C3C0-B13A89D93B9A}"/>
                </a:ext>
              </a:extLst>
            </p:cNvPr>
            <p:cNvSpPr txBox="1"/>
            <p:nvPr/>
          </p:nvSpPr>
          <p:spPr>
            <a:xfrm rot="16200000">
              <a:off x="14409104" y="5658962"/>
              <a:ext cx="1803400" cy="769441"/>
            </a:xfrm>
            <a:prstGeom prst="rect">
              <a:avLst/>
            </a:prstGeom>
            <a:noFill/>
          </p:spPr>
          <p:txBody>
            <a:bodyPr wrap="square" rtlCol="0">
              <a:spAutoFit/>
            </a:bodyPr>
            <a:lstStyle/>
            <a:p>
              <a:pPr algn="ctr"/>
              <a:r>
                <a:rPr lang="en-US" sz="4400" b="1" dirty="0">
                  <a:solidFill>
                    <a:srgbClr val="00FA00"/>
                  </a:solidFill>
                  <a:cs typeface="Arial" panose="020B0604020202020204" pitchFamily="34" charset="0"/>
                </a:rPr>
                <a:t>LIVE</a:t>
              </a:r>
            </a:p>
          </p:txBody>
        </p:sp>
        <p:sp>
          <p:nvSpPr>
            <p:cNvPr id="19" name="TextBox 18">
              <a:extLst>
                <a:ext uri="{FF2B5EF4-FFF2-40B4-BE49-F238E27FC236}">
                  <a16:creationId xmlns:a16="http://schemas.microsoft.com/office/drawing/2014/main" id="{A28EAE89-E86A-41AE-AEA3-248EDED416ED}"/>
                </a:ext>
              </a:extLst>
            </p:cNvPr>
            <p:cNvSpPr txBox="1"/>
            <p:nvPr/>
          </p:nvSpPr>
          <p:spPr>
            <a:xfrm rot="16200000">
              <a:off x="14409103" y="10996663"/>
              <a:ext cx="1803401" cy="769441"/>
            </a:xfrm>
            <a:prstGeom prst="rect">
              <a:avLst/>
            </a:prstGeom>
            <a:noFill/>
          </p:spPr>
          <p:txBody>
            <a:bodyPr wrap="square" rtlCol="0">
              <a:spAutoFit/>
            </a:bodyPr>
            <a:lstStyle/>
            <a:p>
              <a:pPr algn="ctr"/>
              <a:r>
                <a:rPr lang="en-US" sz="4400" b="1" dirty="0">
                  <a:solidFill>
                    <a:srgbClr val="FF0000"/>
                  </a:solidFill>
                  <a:cs typeface="Arial" panose="020B0604020202020204" pitchFamily="34" charset="0"/>
                </a:rPr>
                <a:t>DEAD</a:t>
              </a:r>
            </a:p>
          </p:txBody>
        </p:sp>
        <p:sp>
          <p:nvSpPr>
            <p:cNvPr id="21" name="TextBox 20">
              <a:extLst>
                <a:ext uri="{FF2B5EF4-FFF2-40B4-BE49-F238E27FC236}">
                  <a16:creationId xmlns:a16="http://schemas.microsoft.com/office/drawing/2014/main" id="{DAA88B1E-EC1E-F570-F0F7-3F1FDC7AA857}"/>
                </a:ext>
              </a:extLst>
            </p:cNvPr>
            <p:cNvSpPr txBox="1"/>
            <p:nvPr/>
          </p:nvSpPr>
          <p:spPr>
            <a:xfrm>
              <a:off x="17295155" y="2930581"/>
              <a:ext cx="2514600" cy="769441"/>
            </a:xfrm>
            <a:prstGeom prst="rect">
              <a:avLst/>
            </a:prstGeom>
            <a:noFill/>
          </p:spPr>
          <p:txBody>
            <a:bodyPr wrap="square" rtlCol="0">
              <a:spAutoFit/>
            </a:bodyPr>
            <a:lstStyle/>
            <a:p>
              <a:pPr algn="ctr"/>
              <a:r>
                <a:rPr lang="en-US" sz="4400" b="1" dirty="0">
                  <a:cs typeface="Arial" panose="020B0604020202020204" pitchFamily="34" charset="0"/>
                </a:rPr>
                <a:t>RGD</a:t>
              </a:r>
            </a:p>
          </p:txBody>
        </p:sp>
        <p:sp>
          <p:nvSpPr>
            <p:cNvPr id="22" name="TextBox 21">
              <a:extLst>
                <a:ext uri="{FF2B5EF4-FFF2-40B4-BE49-F238E27FC236}">
                  <a16:creationId xmlns:a16="http://schemas.microsoft.com/office/drawing/2014/main" id="{C0816FC5-CD8B-F610-DAA8-EF5A616972F7}"/>
                </a:ext>
              </a:extLst>
            </p:cNvPr>
            <p:cNvSpPr txBox="1"/>
            <p:nvPr/>
          </p:nvSpPr>
          <p:spPr>
            <a:xfrm>
              <a:off x="23619755" y="2930581"/>
              <a:ext cx="2159000" cy="769441"/>
            </a:xfrm>
            <a:prstGeom prst="rect">
              <a:avLst/>
            </a:prstGeom>
            <a:noFill/>
          </p:spPr>
          <p:txBody>
            <a:bodyPr wrap="square" rtlCol="0">
              <a:spAutoFit/>
            </a:bodyPr>
            <a:lstStyle/>
            <a:p>
              <a:pPr algn="ctr"/>
              <a:r>
                <a:rPr lang="en-US" sz="4400" b="1" dirty="0">
                  <a:cs typeface="Arial" panose="020B0604020202020204" pitchFamily="34" charset="0"/>
                </a:rPr>
                <a:t>IKVAV</a:t>
              </a:r>
            </a:p>
          </p:txBody>
        </p:sp>
        <p:sp>
          <p:nvSpPr>
            <p:cNvPr id="11" name="TextBox 10">
              <a:extLst>
                <a:ext uri="{FF2B5EF4-FFF2-40B4-BE49-F238E27FC236}">
                  <a16:creationId xmlns:a16="http://schemas.microsoft.com/office/drawing/2014/main" id="{506E3C8C-B32F-4F0A-A696-EFE86A12A353}"/>
                </a:ext>
              </a:extLst>
            </p:cNvPr>
            <p:cNvSpPr txBox="1"/>
            <p:nvPr/>
          </p:nvSpPr>
          <p:spPr>
            <a:xfrm>
              <a:off x="9597094" y="2930582"/>
              <a:ext cx="29727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A</a:t>
              </a:r>
            </a:p>
          </p:txBody>
        </p:sp>
        <p:sp>
          <p:nvSpPr>
            <p:cNvPr id="12" name="TextBox 11">
              <a:extLst>
                <a:ext uri="{FF2B5EF4-FFF2-40B4-BE49-F238E27FC236}">
                  <a16:creationId xmlns:a16="http://schemas.microsoft.com/office/drawing/2014/main" id="{309D49B4-22CD-3FBF-30EB-F13B1EABE1E4}"/>
                </a:ext>
              </a:extLst>
            </p:cNvPr>
            <p:cNvSpPr txBox="1"/>
            <p:nvPr/>
          </p:nvSpPr>
          <p:spPr>
            <a:xfrm>
              <a:off x="9597093" y="8962512"/>
              <a:ext cx="29727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B</a:t>
              </a:r>
            </a:p>
          </p:txBody>
        </p:sp>
        <p:sp>
          <p:nvSpPr>
            <p:cNvPr id="14" name="TextBox 13">
              <a:extLst>
                <a:ext uri="{FF2B5EF4-FFF2-40B4-BE49-F238E27FC236}">
                  <a16:creationId xmlns:a16="http://schemas.microsoft.com/office/drawing/2014/main" id="{67BC92C3-C1B9-18FA-143A-4510650AF0A2}"/>
                </a:ext>
              </a:extLst>
            </p:cNvPr>
            <p:cNvSpPr txBox="1"/>
            <p:nvPr/>
          </p:nvSpPr>
          <p:spPr>
            <a:xfrm>
              <a:off x="15091530" y="2930581"/>
              <a:ext cx="29727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C</a:t>
              </a:r>
            </a:p>
          </p:txBody>
        </p:sp>
        <p:pic>
          <p:nvPicPr>
            <p:cNvPr id="8" name="Picture 7" descr="Red splattered paint on a black background&#10;&#10;AI-generated content may be incorrect.">
              <a:extLst>
                <a:ext uri="{FF2B5EF4-FFF2-40B4-BE49-F238E27FC236}">
                  <a16:creationId xmlns:a16="http://schemas.microsoft.com/office/drawing/2014/main" id="{EAE30119-F5D1-16DB-06CA-7168B7168E38}"/>
                </a:ext>
              </a:extLst>
            </p:cNvPr>
            <p:cNvPicPr>
              <a:picLocks noChangeAspect="1"/>
            </p:cNvPicPr>
            <p:nvPr/>
          </p:nvPicPr>
          <p:blipFill>
            <a:blip r:embed="rId5">
              <a:extLst>
                <a:ext uri="{28A0092B-C50C-407E-A947-70E740481C1C}">
                  <a14:useLocalDpi xmlns:a14="http://schemas.microsoft.com/office/drawing/2010/main" val="0"/>
                </a:ext>
              </a:extLst>
            </a:blip>
            <a:srcRect t="18139" r="70919" b="55757"/>
            <a:stretch/>
          </p:blipFill>
          <p:spPr>
            <a:xfrm>
              <a:off x="21778254" y="8962512"/>
              <a:ext cx="5581693" cy="5034550"/>
            </a:xfrm>
            <a:prstGeom prst="rect">
              <a:avLst/>
            </a:prstGeom>
          </p:spPr>
        </p:pic>
        <p:pic>
          <p:nvPicPr>
            <p:cNvPr id="4" name="Picture 3" descr="Green lights in the sky&#10;&#10;AI-generated content may be incorrect.">
              <a:extLst>
                <a:ext uri="{FF2B5EF4-FFF2-40B4-BE49-F238E27FC236}">
                  <a16:creationId xmlns:a16="http://schemas.microsoft.com/office/drawing/2014/main" id="{CB39E58E-0346-2085-C1A3-8B96B3B990DF}"/>
                </a:ext>
              </a:extLst>
            </p:cNvPr>
            <p:cNvPicPr>
              <a:picLocks noChangeAspect="1"/>
            </p:cNvPicPr>
            <p:nvPr/>
          </p:nvPicPr>
          <p:blipFill>
            <a:blip r:embed="rId6">
              <a:extLst>
                <a:ext uri="{28A0092B-C50C-407E-A947-70E740481C1C}">
                  <a14:useLocalDpi xmlns:a14="http://schemas.microsoft.com/office/drawing/2010/main" val="0"/>
                </a:ext>
              </a:extLst>
            </a:blip>
            <a:srcRect l="55469" t="44448" b="14611"/>
            <a:stretch/>
          </p:blipFill>
          <p:spPr>
            <a:xfrm>
              <a:off x="21778254" y="3576704"/>
              <a:ext cx="5581693" cy="4933956"/>
            </a:xfrm>
            <a:prstGeom prst="rect">
              <a:avLst/>
            </a:prstGeom>
          </p:spPr>
        </p:pic>
        <p:pic>
          <p:nvPicPr>
            <p:cNvPr id="6" name="Picture 5" descr="A diagram of a number of different colored bars&#10;&#10;AI-generated content may be incorrect.">
              <a:extLst>
                <a:ext uri="{FF2B5EF4-FFF2-40B4-BE49-F238E27FC236}">
                  <a16:creationId xmlns:a16="http://schemas.microsoft.com/office/drawing/2014/main" id="{52C36242-EE03-CF8B-7CFD-31A1BE52A4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13350" y="2714112"/>
              <a:ext cx="3759200" cy="6248400"/>
            </a:xfrm>
            <a:prstGeom prst="rect">
              <a:avLst/>
            </a:prstGeom>
          </p:spPr>
        </p:pic>
      </p:grpSp>
    </p:spTree>
    <p:extLst>
      <p:ext uri="{BB962C8B-B14F-4D97-AF65-F5344CB8AC3E}">
        <p14:creationId xmlns:p14="http://schemas.microsoft.com/office/powerpoint/2010/main" val="2411665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BAABF-8656-8CF3-A912-769BC8067190}"/>
              </a:ext>
            </a:extLst>
          </p:cNvPr>
          <p:cNvSpPr txBox="1"/>
          <p:nvPr/>
        </p:nvSpPr>
        <p:spPr>
          <a:xfrm>
            <a:off x="53788" y="0"/>
            <a:ext cx="12954001" cy="1569660"/>
          </a:xfrm>
          <a:prstGeom prst="rect">
            <a:avLst/>
          </a:prstGeom>
          <a:noFill/>
        </p:spPr>
        <p:txBody>
          <a:bodyPr wrap="square" rtlCol="0">
            <a:spAutoFit/>
          </a:bodyPr>
          <a:lstStyle/>
          <a:p>
            <a:r>
              <a:rPr lang="en-US" sz="9600" b="1" dirty="0"/>
              <a:t>Supplemental Extra</a:t>
            </a:r>
          </a:p>
        </p:txBody>
      </p:sp>
      <p:grpSp>
        <p:nvGrpSpPr>
          <p:cNvPr id="9" name="Group 8">
            <a:extLst>
              <a:ext uri="{FF2B5EF4-FFF2-40B4-BE49-F238E27FC236}">
                <a16:creationId xmlns:a16="http://schemas.microsoft.com/office/drawing/2014/main" id="{68560A38-0FC2-9C72-0FEF-09E3142120C2}"/>
              </a:ext>
            </a:extLst>
          </p:cNvPr>
          <p:cNvGrpSpPr/>
          <p:nvPr/>
        </p:nvGrpSpPr>
        <p:grpSpPr>
          <a:xfrm>
            <a:off x="12066230" y="4683596"/>
            <a:ext cx="24300433" cy="15009265"/>
            <a:chOff x="12066230" y="4683596"/>
            <a:chExt cx="24300433" cy="15009265"/>
          </a:xfrm>
        </p:grpSpPr>
        <p:sp>
          <p:nvSpPr>
            <p:cNvPr id="25" name="TextBox 24">
              <a:extLst>
                <a:ext uri="{FF2B5EF4-FFF2-40B4-BE49-F238E27FC236}">
                  <a16:creationId xmlns:a16="http://schemas.microsoft.com/office/drawing/2014/main" id="{76DF4D7A-C3B8-6494-CE53-38848F711C3D}"/>
                </a:ext>
              </a:extLst>
            </p:cNvPr>
            <p:cNvSpPr txBox="1"/>
            <p:nvPr/>
          </p:nvSpPr>
          <p:spPr>
            <a:xfrm>
              <a:off x="18670651" y="4683596"/>
              <a:ext cx="29727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B</a:t>
              </a:r>
            </a:p>
          </p:txBody>
        </p:sp>
        <p:sp>
          <p:nvSpPr>
            <p:cNvPr id="2" name="TextBox 1">
              <a:extLst>
                <a:ext uri="{FF2B5EF4-FFF2-40B4-BE49-F238E27FC236}">
                  <a16:creationId xmlns:a16="http://schemas.microsoft.com/office/drawing/2014/main" id="{A266304F-0CE3-479E-1679-9184DFD1997F}"/>
                </a:ext>
              </a:extLst>
            </p:cNvPr>
            <p:cNvSpPr txBox="1"/>
            <p:nvPr/>
          </p:nvSpPr>
          <p:spPr>
            <a:xfrm>
              <a:off x="12843920" y="4683596"/>
              <a:ext cx="29727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A</a:t>
              </a:r>
            </a:p>
          </p:txBody>
        </p:sp>
        <p:sp>
          <p:nvSpPr>
            <p:cNvPr id="3" name="TextBox 2">
              <a:extLst>
                <a:ext uri="{FF2B5EF4-FFF2-40B4-BE49-F238E27FC236}">
                  <a16:creationId xmlns:a16="http://schemas.microsoft.com/office/drawing/2014/main" id="{65E8CF06-07F5-EC41-BD19-908426D58862}"/>
                </a:ext>
              </a:extLst>
            </p:cNvPr>
            <p:cNvSpPr txBox="1"/>
            <p:nvPr/>
          </p:nvSpPr>
          <p:spPr>
            <a:xfrm>
              <a:off x="25082579" y="4683596"/>
              <a:ext cx="781050"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C</a:t>
              </a:r>
            </a:p>
          </p:txBody>
        </p:sp>
        <p:sp>
          <p:nvSpPr>
            <p:cNvPr id="4" name="TextBox 3">
              <a:extLst>
                <a:ext uri="{FF2B5EF4-FFF2-40B4-BE49-F238E27FC236}">
                  <a16:creationId xmlns:a16="http://schemas.microsoft.com/office/drawing/2014/main" id="{EC8DB9CC-B1B5-D43E-5894-FDFCAF9136AB}"/>
                </a:ext>
              </a:extLst>
            </p:cNvPr>
            <p:cNvSpPr txBox="1"/>
            <p:nvPr/>
          </p:nvSpPr>
          <p:spPr>
            <a:xfrm>
              <a:off x="31246434" y="4683596"/>
              <a:ext cx="29727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D</a:t>
              </a:r>
            </a:p>
          </p:txBody>
        </p:sp>
        <p:pic>
          <p:nvPicPr>
            <p:cNvPr id="12" name="Picture 11" descr="A graph of a number of different colored squares&#10;&#10;AI-generated content may be incorrect.">
              <a:extLst>
                <a:ext uri="{FF2B5EF4-FFF2-40B4-BE49-F238E27FC236}">
                  <a16:creationId xmlns:a16="http://schemas.microsoft.com/office/drawing/2014/main" id="{15A1FD50-CDCB-54B4-86A1-7E941F527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38759" y="5391482"/>
              <a:ext cx="5327904" cy="6513576"/>
            </a:xfrm>
            <a:prstGeom prst="rect">
              <a:avLst/>
            </a:prstGeom>
          </p:spPr>
        </p:pic>
        <p:pic>
          <p:nvPicPr>
            <p:cNvPr id="14" name="Picture 13" descr="A graph of different colored bars&#10;&#10;AI-generated content may be incorrect.">
              <a:extLst>
                <a:ext uri="{FF2B5EF4-FFF2-40B4-BE49-F238E27FC236}">
                  <a16:creationId xmlns:a16="http://schemas.microsoft.com/office/drawing/2014/main" id="{3958E2A8-A26B-E001-77A3-9F501A4DF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6230" y="5335701"/>
              <a:ext cx="5294376" cy="6513576"/>
            </a:xfrm>
            <a:prstGeom prst="rect">
              <a:avLst/>
            </a:prstGeom>
          </p:spPr>
        </p:pic>
        <p:pic>
          <p:nvPicPr>
            <p:cNvPr id="16" name="Picture 15" descr="A graph of different colored bars&#10;&#10;AI-generated content may be incorrect.">
              <a:extLst>
                <a:ext uri="{FF2B5EF4-FFF2-40B4-BE49-F238E27FC236}">
                  <a16:creationId xmlns:a16="http://schemas.microsoft.com/office/drawing/2014/main" id="{B5F4EC23-3624-EE61-F7E5-30C43F737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86930" y="5335701"/>
              <a:ext cx="5294376" cy="6513576"/>
            </a:xfrm>
            <a:prstGeom prst="rect">
              <a:avLst/>
            </a:prstGeom>
          </p:spPr>
        </p:pic>
        <p:pic>
          <p:nvPicPr>
            <p:cNvPr id="19" name="Picture 18" descr="A graph of a number of different colored squares&#10;&#10;AI-generated content may be incorrect.">
              <a:extLst>
                <a:ext uri="{FF2B5EF4-FFF2-40B4-BE49-F238E27FC236}">
                  <a16:creationId xmlns:a16="http://schemas.microsoft.com/office/drawing/2014/main" id="{F431D0D3-1CC9-D58E-7519-FBEC42765B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15823" y="5335701"/>
              <a:ext cx="5349240" cy="6513576"/>
            </a:xfrm>
            <a:prstGeom prst="rect">
              <a:avLst/>
            </a:prstGeom>
          </p:spPr>
        </p:pic>
        <p:pic>
          <p:nvPicPr>
            <p:cNvPr id="34" name="Picture 33" descr="A graph of different colored bars&#10;&#10;AI-generated content may be incorrect.">
              <a:extLst>
                <a:ext uri="{FF2B5EF4-FFF2-40B4-BE49-F238E27FC236}">
                  <a16:creationId xmlns:a16="http://schemas.microsoft.com/office/drawing/2014/main" id="{C7864AF3-46BE-96EB-1E75-BA7CF2F67B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86751" y="12572550"/>
              <a:ext cx="5175504" cy="6989064"/>
            </a:xfrm>
            <a:prstGeom prst="rect">
              <a:avLst/>
            </a:prstGeom>
          </p:spPr>
        </p:pic>
        <p:pic>
          <p:nvPicPr>
            <p:cNvPr id="38" name="Picture 37" descr="A graph of different colored bars&#10;&#10;AI-generated content may be incorrect.">
              <a:extLst>
                <a:ext uri="{FF2B5EF4-FFF2-40B4-BE49-F238E27FC236}">
                  <a16:creationId xmlns:a16="http://schemas.microsoft.com/office/drawing/2014/main" id="{ADFC3610-70AD-D3D2-E677-CE74EBCBD8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87825" y="12703797"/>
              <a:ext cx="5251704" cy="6989064"/>
            </a:xfrm>
            <a:prstGeom prst="rect">
              <a:avLst/>
            </a:prstGeom>
          </p:spPr>
        </p:pic>
        <p:sp>
          <p:nvSpPr>
            <p:cNvPr id="6" name="TextBox 5">
              <a:extLst>
                <a:ext uri="{FF2B5EF4-FFF2-40B4-BE49-F238E27FC236}">
                  <a16:creationId xmlns:a16="http://schemas.microsoft.com/office/drawing/2014/main" id="{D13D96B3-F600-2361-5311-44781CE86AF5}"/>
                </a:ext>
              </a:extLst>
            </p:cNvPr>
            <p:cNvSpPr txBox="1"/>
            <p:nvPr/>
          </p:nvSpPr>
          <p:spPr>
            <a:xfrm>
              <a:off x="18667564" y="11849277"/>
              <a:ext cx="29727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E</a:t>
              </a:r>
            </a:p>
          </p:txBody>
        </p:sp>
        <p:sp>
          <p:nvSpPr>
            <p:cNvPr id="7" name="TextBox 6">
              <a:extLst>
                <a:ext uri="{FF2B5EF4-FFF2-40B4-BE49-F238E27FC236}">
                  <a16:creationId xmlns:a16="http://schemas.microsoft.com/office/drawing/2014/main" id="{0CB80547-4D62-CB59-6BA9-1E4CDB1EEA8F}"/>
                </a:ext>
              </a:extLst>
            </p:cNvPr>
            <p:cNvSpPr txBox="1"/>
            <p:nvPr/>
          </p:nvSpPr>
          <p:spPr>
            <a:xfrm>
              <a:off x="24999744" y="11849277"/>
              <a:ext cx="29727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F</a:t>
              </a:r>
            </a:p>
          </p:txBody>
        </p:sp>
      </p:grpSp>
    </p:spTree>
    <p:extLst>
      <p:ext uri="{BB962C8B-B14F-4D97-AF65-F5344CB8AC3E}">
        <p14:creationId xmlns:p14="http://schemas.microsoft.com/office/powerpoint/2010/main" val="1502106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85A111-F536-5166-DC5D-D97ED8EA66B8}"/>
              </a:ext>
            </a:extLst>
          </p:cNvPr>
          <p:cNvSpPr txBox="1"/>
          <p:nvPr/>
        </p:nvSpPr>
        <p:spPr>
          <a:xfrm>
            <a:off x="231957" y="152400"/>
            <a:ext cx="5994400" cy="1569660"/>
          </a:xfrm>
          <a:prstGeom prst="rect">
            <a:avLst/>
          </a:prstGeom>
          <a:noFill/>
        </p:spPr>
        <p:txBody>
          <a:bodyPr wrap="square" rtlCol="0">
            <a:spAutoFit/>
          </a:bodyPr>
          <a:lstStyle/>
          <a:p>
            <a:r>
              <a:rPr lang="en-US" sz="9600" b="1" dirty="0"/>
              <a:t>Figure 2</a:t>
            </a:r>
          </a:p>
        </p:txBody>
      </p:sp>
      <p:grpSp>
        <p:nvGrpSpPr>
          <p:cNvPr id="28" name="Group 27">
            <a:extLst>
              <a:ext uri="{FF2B5EF4-FFF2-40B4-BE49-F238E27FC236}">
                <a16:creationId xmlns:a16="http://schemas.microsoft.com/office/drawing/2014/main" id="{9E6F217A-F79B-A6CD-B789-A2F5A679C980}"/>
              </a:ext>
            </a:extLst>
          </p:cNvPr>
          <p:cNvGrpSpPr/>
          <p:nvPr/>
        </p:nvGrpSpPr>
        <p:grpSpPr>
          <a:xfrm>
            <a:off x="7010091" y="1727875"/>
            <a:ext cx="26877098" cy="30380678"/>
            <a:chOff x="7010091" y="1727875"/>
            <a:chExt cx="26877098" cy="30380678"/>
          </a:xfrm>
        </p:grpSpPr>
        <p:pic>
          <p:nvPicPr>
            <p:cNvPr id="20" name="Picture 19" descr="A group of colorful objects on a black background&#10;&#10;AI-generated content may be incorrect.">
              <a:extLst>
                <a:ext uri="{FF2B5EF4-FFF2-40B4-BE49-F238E27FC236}">
                  <a16:creationId xmlns:a16="http://schemas.microsoft.com/office/drawing/2014/main" id="{1446952B-A7D8-4F00-F0A5-D38D08EB3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342" y="1727875"/>
              <a:ext cx="5372100" cy="10668000"/>
            </a:xfrm>
            <a:prstGeom prst="rect">
              <a:avLst/>
            </a:prstGeom>
          </p:spPr>
        </p:pic>
        <p:pic>
          <p:nvPicPr>
            <p:cNvPr id="23" name="Picture 22" descr="A group of colorful objects on a black background&#10;&#10;AI-generated content may be incorrect.">
              <a:extLst>
                <a:ext uri="{FF2B5EF4-FFF2-40B4-BE49-F238E27FC236}">
                  <a16:creationId xmlns:a16="http://schemas.microsoft.com/office/drawing/2014/main" id="{DE5A0BEE-58F2-786D-A11F-4445AE5DD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8043" y="1729072"/>
              <a:ext cx="5372100" cy="10668000"/>
            </a:xfrm>
            <a:prstGeom prst="rect">
              <a:avLst/>
            </a:prstGeom>
          </p:spPr>
        </p:pic>
        <p:pic>
          <p:nvPicPr>
            <p:cNvPr id="25" name="Picture 24" descr="A graph with different colored bars&#10;&#10;AI-generated content may be incorrect.">
              <a:extLst>
                <a:ext uri="{FF2B5EF4-FFF2-40B4-BE49-F238E27FC236}">
                  <a16:creationId xmlns:a16="http://schemas.microsoft.com/office/drawing/2014/main" id="{E0F6B13D-4527-FA5F-30B2-F9E9DB84E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14002" y="1809175"/>
              <a:ext cx="6096000" cy="10591800"/>
            </a:xfrm>
            <a:prstGeom prst="rect">
              <a:avLst/>
            </a:prstGeom>
          </p:spPr>
        </p:pic>
        <p:pic>
          <p:nvPicPr>
            <p:cNvPr id="27" name="Picture 26" descr="A colorful bars on a black background&#10;&#10;AI-generated content may be incorrect.">
              <a:extLst>
                <a:ext uri="{FF2B5EF4-FFF2-40B4-BE49-F238E27FC236}">
                  <a16:creationId xmlns:a16="http://schemas.microsoft.com/office/drawing/2014/main" id="{F686F6FF-E040-C831-CB1F-7097DC3BE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5949" y="1774977"/>
              <a:ext cx="6096000" cy="10629900"/>
            </a:xfrm>
            <a:prstGeom prst="rect">
              <a:avLst/>
            </a:prstGeom>
          </p:spPr>
        </p:pic>
        <p:grpSp>
          <p:nvGrpSpPr>
            <p:cNvPr id="34" name="Group 33">
              <a:extLst>
                <a:ext uri="{FF2B5EF4-FFF2-40B4-BE49-F238E27FC236}">
                  <a16:creationId xmlns:a16="http://schemas.microsoft.com/office/drawing/2014/main" id="{FC3D465A-D3CF-3599-73CC-29CD8570C536}"/>
                </a:ext>
              </a:extLst>
            </p:cNvPr>
            <p:cNvGrpSpPr/>
            <p:nvPr/>
          </p:nvGrpSpPr>
          <p:grpSpPr>
            <a:xfrm>
              <a:off x="7010091" y="12241284"/>
              <a:ext cx="26877098" cy="19867269"/>
              <a:chOff x="5482906" y="10464615"/>
              <a:chExt cx="20045572" cy="15475913"/>
            </a:xfrm>
          </p:grpSpPr>
          <p:pic>
            <p:nvPicPr>
              <p:cNvPr id="35" name="Picture 34" descr="Green cells in a dark background&#10;&#10;Description automatically generated">
                <a:extLst>
                  <a:ext uri="{FF2B5EF4-FFF2-40B4-BE49-F238E27FC236}">
                    <a16:creationId xmlns:a16="http://schemas.microsoft.com/office/drawing/2014/main" id="{01C13111-CECD-9226-008E-5600C2055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4262" y="11131226"/>
                <a:ext cx="4762500" cy="4762500"/>
              </a:xfrm>
              <a:prstGeom prst="rect">
                <a:avLst/>
              </a:prstGeom>
            </p:spPr>
          </p:pic>
          <p:pic>
            <p:nvPicPr>
              <p:cNvPr id="36" name="Picture 35" descr="A group of cells in a dark room&#10;&#10;Description automatically generated">
                <a:extLst>
                  <a:ext uri="{FF2B5EF4-FFF2-40B4-BE49-F238E27FC236}">
                    <a16:creationId xmlns:a16="http://schemas.microsoft.com/office/drawing/2014/main" id="{90F6E11A-3251-3F86-7A5E-F01A13FBEC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4262" y="21146854"/>
                <a:ext cx="4762500" cy="4762500"/>
              </a:xfrm>
              <a:prstGeom prst="rect">
                <a:avLst/>
              </a:prstGeom>
            </p:spPr>
          </p:pic>
          <p:pic>
            <p:nvPicPr>
              <p:cNvPr id="37" name="Picture 36" descr="A group of white cells&#10;&#10;Description automatically generated">
                <a:extLst>
                  <a:ext uri="{FF2B5EF4-FFF2-40B4-BE49-F238E27FC236}">
                    <a16:creationId xmlns:a16="http://schemas.microsoft.com/office/drawing/2014/main" id="{8BE5972D-B9A3-E6CF-44B2-6412D7F86D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4262" y="16139040"/>
                <a:ext cx="4762500" cy="4762500"/>
              </a:xfrm>
              <a:prstGeom prst="rect">
                <a:avLst/>
              </a:prstGeom>
            </p:spPr>
          </p:pic>
          <p:pic>
            <p:nvPicPr>
              <p:cNvPr id="38" name="Picture 37" descr="Green cells in a dark background&#10;&#10;Description automatically generated">
                <a:extLst>
                  <a:ext uri="{FF2B5EF4-FFF2-40B4-BE49-F238E27FC236}">
                    <a16:creationId xmlns:a16="http://schemas.microsoft.com/office/drawing/2014/main" id="{4DE39F38-1794-6AD7-1FEB-747A4530A4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04834" y="11131226"/>
                <a:ext cx="4762500" cy="4762500"/>
              </a:xfrm>
              <a:prstGeom prst="rect">
                <a:avLst/>
              </a:prstGeom>
            </p:spPr>
          </p:pic>
          <p:pic>
            <p:nvPicPr>
              <p:cNvPr id="39" name="Picture 38" descr="A group of white spots on a black background&#10;&#10;Description automatically generated">
                <a:extLst>
                  <a:ext uri="{FF2B5EF4-FFF2-40B4-BE49-F238E27FC236}">
                    <a16:creationId xmlns:a16="http://schemas.microsoft.com/office/drawing/2014/main" id="{C688674E-6B7D-E53C-63F6-B82F17067F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4834" y="21178028"/>
                <a:ext cx="4762500" cy="4762500"/>
              </a:xfrm>
              <a:prstGeom prst="rect">
                <a:avLst/>
              </a:prstGeom>
            </p:spPr>
          </p:pic>
          <p:pic>
            <p:nvPicPr>
              <p:cNvPr id="40" name="Picture 39" descr="A group of white lights&#10;&#10;Description automatically generated">
                <a:extLst>
                  <a:ext uri="{FF2B5EF4-FFF2-40B4-BE49-F238E27FC236}">
                    <a16:creationId xmlns:a16="http://schemas.microsoft.com/office/drawing/2014/main" id="{6A9F9810-9BC7-9CD7-6C1A-92A06752BF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04834" y="16139040"/>
                <a:ext cx="4762500" cy="4762500"/>
              </a:xfrm>
              <a:prstGeom prst="rect">
                <a:avLst/>
              </a:prstGeom>
            </p:spPr>
          </p:pic>
          <p:pic>
            <p:nvPicPr>
              <p:cNvPr id="41" name="Picture 40" descr="A group of cells in green light&#10;&#10;Description automatically generated">
                <a:extLst>
                  <a:ext uri="{FF2B5EF4-FFF2-40B4-BE49-F238E27FC236}">
                    <a16:creationId xmlns:a16="http://schemas.microsoft.com/office/drawing/2014/main" id="{99F88D2D-3AFD-65A0-AB63-0BC84F6A22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885406" y="11131226"/>
                <a:ext cx="4762500" cy="4762500"/>
              </a:xfrm>
              <a:prstGeom prst="rect">
                <a:avLst/>
              </a:prstGeom>
            </p:spPr>
          </p:pic>
          <p:pic>
            <p:nvPicPr>
              <p:cNvPr id="45" name="Picture 44" descr="A close-up of several cells&#10;&#10;Description automatically generated">
                <a:extLst>
                  <a:ext uri="{FF2B5EF4-FFF2-40B4-BE49-F238E27FC236}">
                    <a16:creationId xmlns:a16="http://schemas.microsoft.com/office/drawing/2014/main" id="{6984C499-E2F3-332A-AC73-B672DE3F88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885406" y="21146854"/>
                <a:ext cx="4762500" cy="4762500"/>
              </a:xfrm>
              <a:prstGeom prst="rect">
                <a:avLst/>
              </a:prstGeom>
            </p:spPr>
          </p:pic>
          <p:pic>
            <p:nvPicPr>
              <p:cNvPr id="46" name="Picture 45" descr="A close-up of several cells&#10;&#10;Description automatically generated">
                <a:extLst>
                  <a:ext uri="{FF2B5EF4-FFF2-40B4-BE49-F238E27FC236}">
                    <a16:creationId xmlns:a16="http://schemas.microsoft.com/office/drawing/2014/main" id="{A5EFCB7A-5E1C-A281-3031-4C2EF30CD44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885406" y="16139040"/>
                <a:ext cx="4762500" cy="4762500"/>
              </a:xfrm>
              <a:prstGeom prst="rect">
                <a:avLst/>
              </a:prstGeom>
            </p:spPr>
          </p:pic>
          <p:pic>
            <p:nvPicPr>
              <p:cNvPr id="47" name="Picture 46" descr="Green glowing objects in the dark&#10;&#10;Description automatically generated with medium confidence">
                <a:extLst>
                  <a:ext uri="{FF2B5EF4-FFF2-40B4-BE49-F238E27FC236}">
                    <a16:creationId xmlns:a16="http://schemas.microsoft.com/office/drawing/2014/main" id="{A5FBB41E-79EA-A9DC-FAB4-CE42065897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765978" y="11131226"/>
                <a:ext cx="4762500" cy="4762500"/>
              </a:xfrm>
              <a:prstGeom prst="rect">
                <a:avLst/>
              </a:prstGeom>
            </p:spPr>
          </p:pic>
          <p:pic>
            <p:nvPicPr>
              <p:cNvPr id="48" name="Picture 47" descr="A group of white objects in the dark&#10;&#10;Description automatically generated">
                <a:extLst>
                  <a:ext uri="{FF2B5EF4-FFF2-40B4-BE49-F238E27FC236}">
                    <a16:creationId xmlns:a16="http://schemas.microsoft.com/office/drawing/2014/main" id="{3B5142C8-191C-D08C-90E9-940CAB6B673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765978" y="21115680"/>
                <a:ext cx="4762500" cy="4762500"/>
              </a:xfrm>
              <a:prstGeom prst="rect">
                <a:avLst/>
              </a:prstGeom>
            </p:spPr>
          </p:pic>
          <p:pic>
            <p:nvPicPr>
              <p:cNvPr id="49" name="Picture 48" descr="A group of fish in the dark&#10;&#10;Description automatically generated">
                <a:extLst>
                  <a:ext uri="{FF2B5EF4-FFF2-40B4-BE49-F238E27FC236}">
                    <a16:creationId xmlns:a16="http://schemas.microsoft.com/office/drawing/2014/main" id="{1001513C-3B63-73F6-C9FA-686D6F8C6FF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765978" y="16123453"/>
                <a:ext cx="4762500" cy="4762500"/>
              </a:xfrm>
              <a:prstGeom prst="rect">
                <a:avLst/>
              </a:prstGeom>
            </p:spPr>
          </p:pic>
          <p:sp>
            <p:nvSpPr>
              <p:cNvPr id="50" name="TextBox 49">
                <a:extLst>
                  <a:ext uri="{FF2B5EF4-FFF2-40B4-BE49-F238E27FC236}">
                    <a16:creationId xmlns:a16="http://schemas.microsoft.com/office/drawing/2014/main" id="{2A9DDB2E-C128-1F76-2043-5757AEFAF11C}"/>
                  </a:ext>
                </a:extLst>
              </p:cNvPr>
              <p:cNvSpPr txBox="1"/>
              <p:nvPr/>
            </p:nvSpPr>
            <p:spPr>
              <a:xfrm rot="16200000">
                <a:off x="2878238" y="13272093"/>
                <a:ext cx="5829114" cy="619777"/>
              </a:xfrm>
              <a:prstGeom prst="rect">
                <a:avLst/>
              </a:prstGeom>
              <a:noFill/>
            </p:spPr>
            <p:txBody>
              <a:bodyPr wrap="square" rtlCol="0">
                <a:spAutoFit/>
              </a:bodyPr>
              <a:lstStyle/>
              <a:p>
                <a:pPr algn="ctr"/>
                <a:r>
                  <a:rPr lang="en-US" sz="4800" dirty="0">
                    <a:solidFill>
                      <a:srgbClr val="00FA00"/>
                    </a:solidFill>
                  </a:rPr>
                  <a:t>F-Actin</a:t>
                </a:r>
                <a:r>
                  <a:rPr lang="en-US" sz="4800" dirty="0"/>
                  <a:t>/</a:t>
                </a:r>
                <a:r>
                  <a:rPr lang="en-US" sz="4800" dirty="0">
                    <a:solidFill>
                      <a:srgbClr val="0432FF"/>
                    </a:solidFill>
                  </a:rPr>
                  <a:t>DAPI</a:t>
                </a:r>
              </a:p>
            </p:txBody>
          </p:sp>
          <p:sp>
            <p:nvSpPr>
              <p:cNvPr id="51" name="TextBox 50">
                <a:extLst>
                  <a:ext uri="{FF2B5EF4-FFF2-40B4-BE49-F238E27FC236}">
                    <a16:creationId xmlns:a16="http://schemas.microsoft.com/office/drawing/2014/main" id="{C2B69783-85EC-3D26-8469-F82BEA527D6E}"/>
                  </a:ext>
                </a:extLst>
              </p:cNvPr>
              <p:cNvSpPr txBox="1"/>
              <p:nvPr/>
            </p:nvSpPr>
            <p:spPr>
              <a:xfrm rot="16200000">
                <a:off x="3714328" y="18162302"/>
                <a:ext cx="4218933" cy="619777"/>
              </a:xfrm>
              <a:prstGeom prst="rect">
                <a:avLst/>
              </a:prstGeom>
              <a:noFill/>
            </p:spPr>
            <p:txBody>
              <a:bodyPr wrap="square" rtlCol="0">
                <a:spAutoFit/>
              </a:bodyPr>
              <a:lstStyle/>
              <a:p>
                <a:pPr algn="ctr"/>
                <a:r>
                  <a:rPr lang="en-US" sz="4800" dirty="0"/>
                  <a:t>YAP</a:t>
                </a:r>
              </a:p>
            </p:txBody>
          </p:sp>
          <p:sp>
            <p:nvSpPr>
              <p:cNvPr id="52" name="TextBox 51">
                <a:extLst>
                  <a:ext uri="{FF2B5EF4-FFF2-40B4-BE49-F238E27FC236}">
                    <a16:creationId xmlns:a16="http://schemas.microsoft.com/office/drawing/2014/main" id="{EA5F2B4F-608A-74D6-709E-6A289292FBE8}"/>
                  </a:ext>
                </a:extLst>
              </p:cNvPr>
              <p:cNvSpPr txBox="1"/>
              <p:nvPr/>
            </p:nvSpPr>
            <p:spPr>
              <a:xfrm rot="16200000">
                <a:off x="4149521" y="22922411"/>
                <a:ext cx="3286550" cy="619777"/>
              </a:xfrm>
              <a:prstGeom prst="rect">
                <a:avLst/>
              </a:prstGeom>
              <a:noFill/>
            </p:spPr>
            <p:txBody>
              <a:bodyPr wrap="square" rtlCol="0">
                <a:spAutoFit/>
              </a:bodyPr>
              <a:lstStyle/>
              <a:p>
                <a:pPr algn="ctr"/>
                <a:r>
                  <a:rPr lang="en-US" sz="4800" dirty="0"/>
                  <a:t>p65</a:t>
                </a:r>
              </a:p>
            </p:txBody>
          </p:sp>
          <p:sp>
            <p:nvSpPr>
              <p:cNvPr id="53" name="TextBox 52">
                <a:extLst>
                  <a:ext uri="{FF2B5EF4-FFF2-40B4-BE49-F238E27FC236}">
                    <a16:creationId xmlns:a16="http://schemas.microsoft.com/office/drawing/2014/main" id="{E08D312D-E5BF-1230-F283-912061FA0334}"/>
                  </a:ext>
                </a:extLst>
              </p:cNvPr>
              <p:cNvSpPr txBox="1"/>
              <p:nvPr/>
            </p:nvSpPr>
            <p:spPr>
              <a:xfrm>
                <a:off x="5660561" y="10464615"/>
                <a:ext cx="5496155" cy="647318"/>
              </a:xfrm>
              <a:prstGeom prst="rect">
                <a:avLst/>
              </a:prstGeom>
              <a:noFill/>
            </p:spPr>
            <p:txBody>
              <a:bodyPr wrap="square" rtlCol="0">
                <a:spAutoFit/>
              </a:bodyPr>
              <a:lstStyle/>
              <a:p>
                <a:pPr algn="ctr"/>
                <a:r>
                  <a:rPr lang="en-US" sz="4800" dirty="0"/>
                  <a:t>RGD</a:t>
                </a:r>
              </a:p>
            </p:txBody>
          </p:sp>
          <p:sp>
            <p:nvSpPr>
              <p:cNvPr id="54" name="TextBox 53">
                <a:extLst>
                  <a:ext uri="{FF2B5EF4-FFF2-40B4-BE49-F238E27FC236}">
                    <a16:creationId xmlns:a16="http://schemas.microsoft.com/office/drawing/2014/main" id="{8D7B442B-7E49-3B48-C96B-71FCEFDF0DCB}"/>
                  </a:ext>
                </a:extLst>
              </p:cNvPr>
              <p:cNvSpPr txBox="1"/>
              <p:nvPr/>
            </p:nvSpPr>
            <p:spPr>
              <a:xfrm>
                <a:off x="10632471" y="10464615"/>
                <a:ext cx="4995035" cy="647318"/>
              </a:xfrm>
              <a:prstGeom prst="rect">
                <a:avLst/>
              </a:prstGeom>
              <a:noFill/>
            </p:spPr>
            <p:txBody>
              <a:bodyPr wrap="square" rtlCol="0">
                <a:spAutoFit/>
              </a:bodyPr>
              <a:lstStyle/>
              <a:p>
                <a:pPr algn="ctr"/>
                <a:r>
                  <a:rPr lang="en-US" sz="4800" dirty="0"/>
                  <a:t>Syn</a:t>
                </a:r>
              </a:p>
            </p:txBody>
          </p:sp>
          <p:sp>
            <p:nvSpPr>
              <p:cNvPr id="55" name="TextBox 54">
                <a:extLst>
                  <a:ext uri="{FF2B5EF4-FFF2-40B4-BE49-F238E27FC236}">
                    <a16:creationId xmlns:a16="http://schemas.microsoft.com/office/drawing/2014/main" id="{1529D507-1CFC-6A14-FFAE-8F85FBB64E69}"/>
                  </a:ext>
                </a:extLst>
              </p:cNvPr>
              <p:cNvSpPr txBox="1"/>
              <p:nvPr/>
            </p:nvSpPr>
            <p:spPr>
              <a:xfrm>
                <a:off x="15767334" y="10464615"/>
                <a:ext cx="4762501" cy="647318"/>
              </a:xfrm>
              <a:prstGeom prst="rect">
                <a:avLst/>
              </a:prstGeom>
              <a:noFill/>
            </p:spPr>
            <p:txBody>
              <a:bodyPr wrap="square" rtlCol="0">
                <a:spAutoFit/>
              </a:bodyPr>
              <a:lstStyle/>
              <a:p>
                <a:pPr algn="ctr"/>
                <a:r>
                  <a:rPr lang="en-US" sz="4800" dirty="0"/>
                  <a:t>RSyn</a:t>
                </a:r>
              </a:p>
            </p:txBody>
          </p:sp>
          <p:sp>
            <p:nvSpPr>
              <p:cNvPr id="56" name="TextBox 55">
                <a:extLst>
                  <a:ext uri="{FF2B5EF4-FFF2-40B4-BE49-F238E27FC236}">
                    <a16:creationId xmlns:a16="http://schemas.microsoft.com/office/drawing/2014/main" id="{B17F96D5-26E1-EDF1-5EEB-AF7D132F2229}"/>
                  </a:ext>
                </a:extLst>
              </p:cNvPr>
              <p:cNvSpPr txBox="1"/>
              <p:nvPr/>
            </p:nvSpPr>
            <p:spPr>
              <a:xfrm>
                <a:off x="20765978" y="10495340"/>
                <a:ext cx="4566865" cy="647318"/>
              </a:xfrm>
              <a:prstGeom prst="rect">
                <a:avLst/>
              </a:prstGeom>
              <a:noFill/>
            </p:spPr>
            <p:txBody>
              <a:bodyPr wrap="square" rtlCol="0">
                <a:spAutoFit/>
              </a:bodyPr>
              <a:lstStyle/>
              <a:p>
                <a:pPr algn="ctr"/>
                <a:r>
                  <a:rPr lang="en-US" sz="4800" dirty="0"/>
                  <a:t>IKVAV</a:t>
                </a:r>
              </a:p>
            </p:txBody>
          </p:sp>
          <p:cxnSp>
            <p:nvCxnSpPr>
              <p:cNvPr id="57" name="Straight Connector 56">
                <a:extLst>
                  <a:ext uri="{FF2B5EF4-FFF2-40B4-BE49-F238E27FC236}">
                    <a16:creationId xmlns:a16="http://schemas.microsoft.com/office/drawing/2014/main" id="{DAEE51FE-350E-3D19-DC07-A7E492E76B14}"/>
                  </a:ext>
                </a:extLst>
              </p:cNvPr>
              <p:cNvCxnSpPr/>
              <p:nvPr/>
            </p:nvCxnSpPr>
            <p:spPr>
              <a:xfrm>
                <a:off x="6611983" y="25476836"/>
                <a:ext cx="1143000"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58" name="TextBox 57">
              <a:extLst>
                <a:ext uri="{FF2B5EF4-FFF2-40B4-BE49-F238E27FC236}">
                  <a16:creationId xmlns:a16="http://schemas.microsoft.com/office/drawing/2014/main" id="{E3A66B46-B7EF-B90B-C0E1-B51ECAED6D76}"/>
                </a:ext>
              </a:extLst>
            </p:cNvPr>
            <p:cNvSpPr txBox="1"/>
            <p:nvPr/>
          </p:nvSpPr>
          <p:spPr>
            <a:xfrm>
              <a:off x="7237003" y="2153825"/>
              <a:ext cx="838200" cy="830997"/>
            </a:xfrm>
            <a:prstGeom prst="rect">
              <a:avLst/>
            </a:prstGeom>
            <a:noFill/>
          </p:spPr>
          <p:txBody>
            <a:bodyPr wrap="square" rtlCol="0">
              <a:spAutoFit/>
            </a:bodyPr>
            <a:lstStyle/>
            <a:p>
              <a:pPr algn="ctr"/>
              <a:r>
                <a:rPr lang="en-US" sz="4800" b="1" dirty="0">
                  <a:latin typeface="Tahoma" panose="020B0604030504040204" pitchFamily="34" charset="0"/>
                  <a:ea typeface="Tahoma" panose="020B0604030504040204" pitchFamily="34" charset="0"/>
                  <a:cs typeface="Tahoma" panose="020B0604030504040204" pitchFamily="34" charset="0"/>
                </a:rPr>
                <a:t>A</a:t>
              </a:r>
            </a:p>
          </p:txBody>
        </p:sp>
        <p:sp>
          <p:nvSpPr>
            <p:cNvPr id="59" name="TextBox 58">
              <a:extLst>
                <a:ext uri="{FF2B5EF4-FFF2-40B4-BE49-F238E27FC236}">
                  <a16:creationId xmlns:a16="http://schemas.microsoft.com/office/drawing/2014/main" id="{4C8FE3DB-9A9A-1A4C-E422-40D7D4E38DB4}"/>
                </a:ext>
              </a:extLst>
            </p:cNvPr>
            <p:cNvSpPr txBox="1"/>
            <p:nvPr/>
          </p:nvSpPr>
          <p:spPr>
            <a:xfrm>
              <a:off x="13891203" y="2153411"/>
              <a:ext cx="838200" cy="830997"/>
            </a:xfrm>
            <a:prstGeom prst="rect">
              <a:avLst/>
            </a:prstGeom>
            <a:noFill/>
          </p:spPr>
          <p:txBody>
            <a:bodyPr wrap="square" rtlCol="0">
              <a:spAutoFit/>
            </a:bodyPr>
            <a:lstStyle/>
            <a:p>
              <a:pPr algn="ctr"/>
              <a:r>
                <a:rPr lang="en-US" sz="4800" b="1" dirty="0">
                  <a:latin typeface="Tahoma" panose="020B0604030504040204" pitchFamily="34" charset="0"/>
                  <a:ea typeface="Tahoma" panose="020B0604030504040204" pitchFamily="34" charset="0"/>
                  <a:cs typeface="Tahoma" panose="020B0604030504040204" pitchFamily="34" charset="0"/>
                </a:rPr>
                <a:t>B</a:t>
              </a:r>
            </a:p>
          </p:txBody>
        </p:sp>
        <p:sp>
          <p:nvSpPr>
            <p:cNvPr id="60" name="TextBox 59">
              <a:extLst>
                <a:ext uri="{FF2B5EF4-FFF2-40B4-BE49-F238E27FC236}">
                  <a16:creationId xmlns:a16="http://schemas.microsoft.com/office/drawing/2014/main" id="{ED6B853B-D271-FC69-B15F-A72FF5965975}"/>
                </a:ext>
              </a:extLst>
            </p:cNvPr>
            <p:cNvSpPr txBox="1"/>
            <p:nvPr/>
          </p:nvSpPr>
          <p:spPr>
            <a:xfrm>
              <a:off x="20006990" y="2153411"/>
              <a:ext cx="838200" cy="830997"/>
            </a:xfrm>
            <a:prstGeom prst="rect">
              <a:avLst/>
            </a:prstGeom>
            <a:noFill/>
          </p:spPr>
          <p:txBody>
            <a:bodyPr wrap="square" rtlCol="0">
              <a:spAutoFit/>
            </a:bodyPr>
            <a:lstStyle/>
            <a:p>
              <a:pPr algn="ctr"/>
              <a:r>
                <a:rPr lang="en-US" sz="4800" b="1" dirty="0">
                  <a:latin typeface="Tahoma" panose="020B0604030504040204" pitchFamily="34" charset="0"/>
                  <a:ea typeface="Tahoma" panose="020B0604030504040204" pitchFamily="34" charset="0"/>
                  <a:cs typeface="Tahoma" panose="020B0604030504040204" pitchFamily="34" charset="0"/>
                </a:rPr>
                <a:t>C</a:t>
              </a:r>
            </a:p>
          </p:txBody>
        </p:sp>
        <p:sp>
          <p:nvSpPr>
            <p:cNvPr id="61" name="TextBox 60">
              <a:extLst>
                <a:ext uri="{FF2B5EF4-FFF2-40B4-BE49-F238E27FC236}">
                  <a16:creationId xmlns:a16="http://schemas.microsoft.com/office/drawing/2014/main" id="{B58F733A-74F6-871F-2D2A-7A3EA9E1FC58}"/>
                </a:ext>
              </a:extLst>
            </p:cNvPr>
            <p:cNvSpPr txBox="1"/>
            <p:nvPr/>
          </p:nvSpPr>
          <p:spPr>
            <a:xfrm>
              <a:off x="26746849" y="2153411"/>
              <a:ext cx="838200" cy="830997"/>
            </a:xfrm>
            <a:prstGeom prst="rect">
              <a:avLst/>
            </a:prstGeom>
            <a:noFill/>
          </p:spPr>
          <p:txBody>
            <a:bodyPr wrap="square" rtlCol="0">
              <a:spAutoFit/>
            </a:bodyPr>
            <a:lstStyle/>
            <a:p>
              <a:pPr algn="ctr"/>
              <a:r>
                <a:rPr lang="en-US" sz="4800" b="1" dirty="0">
                  <a:latin typeface="Tahoma" panose="020B0604030504040204" pitchFamily="34" charset="0"/>
                  <a:ea typeface="Tahoma" panose="020B0604030504040204" pitchFamily="34" charset="0"/>
                  <a:cs typeface="Tahoma" panose="020B0604030504040204" pitchFamily="34" charset="0"/>
                </a:rPr>
                <a:t>D</a:t>
              </a:r>
            </a:p>
          </p:txBody>
        </p:sp>
        <p:sp>
          <p:nvSpPr>
            <p:cNvPr id="63" name="TextBox 62">
              <a:extLst>
                <a:ext uri="{FF2B5EF4-FFF2-40B4-BE49-F238E27FC236}">
                  <a16:creationId xmlns:a16="http://schemas.microsoft.com/office/drawing/2014/main" id="{C90BD004-68FF-DDF1-0E8B-A2619530D6AD}"/>
                </a:ext>
              </a:extLst>
            </p:cNvPr>
            <p:cNvSpPr txBox="1"/>
            <p:nvPr/>
          </p:nvSpPr>
          <p:spPr>
            <a:xfrm>
              <a:off x="7237003" y="11308764"/>
              <a:ext cx="838200" cy="830997"/>
            </a:xfrm>
            <a:prstGeom prst="rect">
              <a:avLst/>
            </a:prstGeom>
            <a:noFill/>
          </p:spPr>
          <p:txBody>
            <a:bodyPr wrap="square" rtlCol="0">
              <a:spAutoFit/>
            </a:bodyPr>
            <a:lstStyle/>
            <a:p>
              <a:pPr algn="ctr"/>
              <a:r>
                <a:rPr lang="en-US" sz="4800" b="1" dirty="0">
                  <a:latin typeface="Tahoma" panose="020B0604030504040204" pitchFamily="34" charset="0"/>
                  <a:ea typeface="Tahoma" panose="020B0604030504040204" pitchFamily="34" charset="0"/>
                  <a:cs typeface="Tahoma" panose="020B0604030504040204" pitchFamily="34" charset="0"/>
                </a:rPr>
                <a:t>E</a:t>
              </a:r>
            </a:p>
          </p:txBody>
        </p:sp>
      </p:grpSp>
    </p:spTree>
    <p:extLst>
      <p:ext uri="{BB962C8B-B14F-4D97-AF65-F5344CB8AC3E}">
        <p14:creationId xmlns:p14="http://schemas.microsoft.com/office/powerpoint/2010/main" val="1833300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F6BBC120-6B33-EB48-91B2-F835F9B9E56F}"/>
              </a:ext>
            </a:extLst>
          </p:cNvPr>
          <p:cNvSpPr txBox="1"/>
          <p:nvPr/>
        </p:nvSpPr>
        <p:spPr>
          <a:xfrm>
            <a:off x="241678" y="0"/>
            <a:ext cx="5994400" cy="1569660"/>
          </a:xfrm>
          <a:prstGeom prst="rect">
            <a:avLst/>
          </a:prstGeom>
          <a:noFill/>
        </p:spPr>
        <p:txBody>
          <a:bodyPr wrap="square" rtlCol="0">
            <a:spAutoFit/>
          </a:bodyPr>
          <a:lstStyle/>
          <a:p>
            <a:r>
              <a:rPr lang="en-US" sz="9600" b="1" dirty="0"/>
              <a:t>Figure 3</a:t>
            </a:r>
          </a:p>
        </p:txBody>
      </p:sp>
      <p:grpSp>
        <p:nvGrpSpPr>
          <p:cNvPr id="32" name="Group 31">
            <a:extLst>
              <a:ext uri="{FF2B5EF4-FFF2-40B4-BE49-F238E27FC236}">
                <a16:creationId xmlns:a16="http://schemas.microsoft.com/office/drawing/2014/main" id="{BCF548AD-0191-5032-263A-4F4AED17842A}"/>
              </a:ext>
            </a:extLst>
          </p:cNvPr>
          <p:cNvGrpSpPr/>
          <p:nvPr/>
        </p:nvGrpSpPr>
        <p:grpSpPr>
          <a:xfrm>
            <a:off x="7789182" y="2827773"/>
            <a:ext cx="20603401" cy="15369670"/>
            <a:chOff x="7789182" y="2827773"/>
            <a:chExt cx="20603401" cy="15369670"/>
          </a:xfrm>
        </p:grpSpPr>
        <p:pic>
          <p:nvPicPr>
            <p:cNvPr id="31" name="Picture 30" descr="A graph with different colored bars&#10;&#10;AI-generated content may be incorrect.">
              <a:extLst>
                <a:ext uri="{FF2B5EF4-FFF2-40B4-BE49-F238E27FC236}">
                  <a16:creationId xmlns:a16="http://schemas.microsoft.com/office/drawing/2014/main" id="{CD6AEB79-FE31-F07C-A3D1-FE6952A16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905" y="10450443"/>
              <a:ext cx="3937000" cy="7747000"/>
            </a:xfrm>
            <a:prstGeom prst="rect">
              <a:avLst/>
            </a:prstGeom>
          </p:spPr>
        </p:pic>
        <p:pic>
          <p:nvPicPr>
            <p:cNvPr id="26" name="Picture 25" descr="A colorful bars on a black background&#10;&#10;AI-generated content may be incorrect.">
              <a:extLst>
                <a:ext uri="{FF2B5EF4-FFF2-40B4-BE49-F238E27FC236}">
                  <a16:creationId xmlns:a16="http://schemas.microsoft.com/office/drawing/2014/main" id="{80F20783-5836-45C8-67A2-E11E35039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5678" y="2827773"/>
              <a:ext cx="4349750" cy="7556500"/>
            </a:xfrm>
            <a:prstGeom prst="rect">
              <a:avLst/>
            </a:prstGeom>
          </p:spPr>
        </p:pic>
        <p:pic>
          <p:nvPicPr>
            <p:cNvPr id="3" name="Picture 2" descr="A group of white lights in a dark sky&#10;&#10;AI-generated content may be incorrect.">
              <a:extLst>
                <a:ext uri="{FF2B5EF4-FFF2-40B4-BE49-F238E27FC236}">
                  <a16:creationId xmlns:a16="http://schemas.microsoft.com/office/drawing/2014/main" id="{68951531-AE6B-A466-AA0B-51C6D80225B7}"/>
                </a:ext>
              </a:extLst>
            </p:cNvPr>
            <p:cNvPicPr>
              <a:picLocks noChangeAspect="1"/>
            </p:cNvPicPr>
            <p:nvPr/>
          </p:nvPicPr>
          <p:blipFill>
            <a:blip r:embed="rId4">
              <a:extLst>
                <a:ext uri="{28A0092B-C50C-407E-A947-70E740481C1C}">
                  <a14:useLocalDpi xmlns:a14="http://schemas.microsoft.com/office/drawing/2010/main" val="0"/>
                </a:ext>
              </a:extLst>
            </a:blip>
            <a:srcRect l="16993" r="36327" b="56640"/>
            <a:stretch/>
          </p:blipFill>
          <p:spPr>
            <a:xfrm>
              <a:off x="19058020" y="8158565"/>
              <a:ext cx="4552981" cy="4229161"/>
            </a:xfrm>
            <a:prstGeom prst="rect">
              <a:avLst/>
            </a:prstGeom>
          </p:spPr>
        </p:pic>
        <p:pic>
          <p:nvPicPr>
            <p:cNvPr id="5" name="Picture 4" descr="A group of white spots on a black background&#10;&#10;AI-generated content may be incorrect.">
              <a:extLst>
                <a:ext uri="{FF2B5EF4-FFF2-40B4-BE49-F238E27FC236}">
                  <a16:creationId xmlns:a16="http://schemas.microsoft.com/office/drawing/2014/main" id="{BECD5090-91BD-45C1-4302-5BD6C78758CD}"/>
                </a:ext>
              </a:extLst>
            </p:cNvPr>
            <p:cNvPicPr>
              <a:picLocks noChangeAspect="1"/>
            </p:cNvPicPr>
            <p:nvPr/>
          </p:nvPicPr>
          <p:blipFill>
            <a:blip r:embed="rId5">
              <a:extLst>
                <a:ext uri="{28A0092B-C50C-407E-A947-70E740481C1C}">
                  <a14:useLocalDpi xmlns:a14="http://schemas.microsoft.com/office/drawing/2010/main" val="0"/>
                </a:ext>
              </a:extLst>
            </a:blip>
            <a:srcRect l="16576" r="36744" b="56640"/>
            <a:stretch/>
          </p:blipFill>
          <p:spPr>
            <a:xfrm>
              <a:off x="23839602" y="8158564"/>
              <a:ext cx="4552981" cy="4229161"/>
            </a:xfrm>
            <a:prstGeom prst="rect">
              <a:avLst/>
            </a:prstGeom>
          </p:spPr>
        </p:pic>
        <p:pic>
          <p:nvPicPr>
            <p:cNvPr id="7" name="Picture 6" descr="A group of cells in green light&#10;&#10;AI-generated content may be incorrect.">
              <a:extLst>
                <a:ext uri="{FF2B5EF4-FFF2-40B4-BE49-F238E27FC236}">
                  <a16:creationId xmlns:a16="http://schemas.microsoft.com/office/drawing/2014/main" id="{56D5680B-70B0-4CD2-DD44-8702749C5C38}"/>
                </a:ext>
              </a:extLst>
            </p:cNvPr>
            <p:cNvPicPr>
              <a:picLocks noChangeAspect="1"/>
            </p:cNvPicPr>
            <p:nvPr/>
          </p:nvPicPr>
          <p:blipFill>
            <a:blip r:embed="rId6">
              <a:extLst>
                <a:ext uri="{28A0092B-C50C-407E-A947-70E740481C1C}">
                  <a14:useLocalDpi xmlns:a14="http://schemas.microsoft.com/office/drawing/2010/main" val="0"/>
                </a:ext>
              </a:extLst>
            </a:blip>
            <a:srcRect l="17603" r="35718" b="56640"/>
            <a:stretch/>
          </p:blipFill>
          <p:spPr>
            <a:xfrm>
              <a:off x="14276440" y="8158566"/>
              <a:ext cx="4552883" cy="4229161"/>
            </a:xfrm>
            <a:prstGeom prst="rect">
              <a:avLst/>
            </a:prstGeom>
          </p:spPr>
        </p:pic>
        <p:pic>
          <p:nvPicPr>
            <p:cNvPr id="9" name="Picture 8" descr="A close-up of a cell&#10;&#10;AI-generated content may be incorrect.">
              <a:extLst>
                <a:ext uri="{FF2B5EF4-FFF2-40B4-BE49-F238E27FC236}">
                  <a16:creationId xmlns:a16="http://schemas.microsoft.com/office/drawing/2014/main" id="{55378E60-2AB7-1F54-EB66-8CC19A2F62A6}"/>
                </a:ext>
              </a:extLst>
            </p:cNvPr>
            <p:cNvPicPr>
              <a:picLocks noChangeAspect="1"/>
            </p:cNvPicPr>
            <p:nvPr/>
          </p:nvPicPr>
          <p:blipFill>
            <a:blip r:embed="rId7">
              <a:extLst>
                <a:ext uri="{28A0092B-C50C-407E-A947-70E740481C1C}">
                  <a14:useLocalDpi xmlns:a14="http://schemas.microsoft.com/office/drawing/2010/main" val="0"/>
                </a:ext>
              </a:extLst>
            </a:blip>
            <a:srcRect t="39698" r="53320" b="16943"/>
            <a:stretch/>
          </p:blipFill>
          <p:spPr>
            <a:xfrm>
              <a:off x="19058021" y="3667529"/>
              <a:ext cx="4552981" cy="4229064"/>
            </a:xfrm>
            <a:prstGeom prst="rect">
              <a:avLst/>
            </a:prstGeom>
          </p:spPr>
        </p:pic>
        <p:pic>
          <p:nvPicPr>
            <p:cNvPr id="11" name="Picture 10" descr="A close-up of cells in a dark background&#10;&#10;AI-generated content may be incorrect.">
              <a:extLst>
                <a:ext uri="{FF2B5EF4-FFF2-40B4-BE49-F238E27FC236}">
                  <a16:creationId xmlns:a16="http://schemas.microsoft.com/office/drawing/2014/main" id="{A820F286-30BA-01D4-D623-C3EDBC307B9E}"/>
                </a:ext>
              </a:extLst>
            </p:cNvPr>
            <p:cNvPicPr>
              <a:picLocks noChangeAspect="1"/>
            </p:cNvPicPr>
            <p:nvPr/>
          </p:nvPicPr>
          <p:blipFill>
            <a:blip r:embed="rId8">
              <a:extLst>
                <a:ext uri="{28A0092B-C50C-407E-A947-70E740481C1C}">
                  <a14:useLocalDpi xmlns:a14="http://schemas.microsoft.com/office/drawing/2010/main" val="0"/>
                </a:ext>
              </a:extLst>
            </a:blip>
            <a:srcRect t="36328" r="53320" b="20313"/>
            <a:stretch/>
          </p:blipFill>
          <p:spPr>
            <a:xfrm>
              <a:off x="14276440" y="3667626"/>
              <a:ext cx="4552981" cy="4229064"/>
            </a:xfrm>
            <a:prstGeom prst="rect">
              <a:avLst/>
            </a:prstGeom>
          </p:spPr>
        </p:pic>
        <p:pic>
          <p:nvPicPr>
            <p:cNvPr id="13" name="Picture 12" descr="A close-up of white particles&#10;&#10;AI-generated content may be incorrect.">
              <a:extLst>
                <a:ext uri="{FF2B5EF4-FFF2-40B4-BE49-F238E27FC236}">
                  <a16:creationId xmlns:a16="http://schemas.microsoft.com/office/drawing/2014/main" id="{BEB7F849-3FD6-A760-88ED-FD87EDE95884}"/>
                </a:ext>
              </a:extLst>
            </p:cNvPr>
            <p:cNvPicPr>
              <a:picLocks noChangeAspect="1"/>
            </p:cNvPicPr>
            <p:nvPr/>
          </p:nvPicPr>
          <p:blipFill>
            <a:blip r:embed="rId9">
              <a:extLst>
                <a:ext uri="{28A0092B-C50C-407E-A947-70E740481C1C}">
                  <a14:useLocalDpi xmlns:a14="http://schemas.microsoft.com/office/drawing/2010/main" val="0"/>
                </a:ext>
              </a:extLst>
            </a:blip>
            <a:srcRect t="35962" r="53320" b="20678"/>
            <a:stretch/>
          </p:blipFill>
          <p:spPr>
            <a:xfrm>
              <a:off x="23839602" y="3667529"/>
              <a:ext cx="4552981" cy="4229161"/>
            </a:xfrm>
            <a:prstGeom prst="rect">
              <a:avLst/>
            </a:prstGeom>
          </p:spPr>
        </p:pic>
        <p:pic>
          <p:nvPicPr>
            <p:cNvPr id="15" name="Picture 14" descr="A group of white objects in the sky&#10;&#10;AI-generated content may be incorrect.">
              <a:extLst>
                <a:ext uri="{FF2B5EF4-FFF2-40B4-BE49-F238E27FC236}">
                  <a16:creationId xmlns:a16="http://schemas.microsoft.com/office/drawing/2014/main" id="{2237DDFC-3081-8368-5524-F891D2EADCD5}"/>
                </a:ext>
              </a:extLst>
            </p:cNvPr>
            <p:cNvPicPr>
              <a:picLocks noChangeAspect="1"/>
            </p:cNvPicPr>
            <p:nvPr/>
          </p:nvPicPr>
          <p:blipFill>
            <a:blip r:embed="rId10">
              <a:extLst>
                <a:ext uri="{28A0092B-C50C-407E-A947-70E740481C1C}">
                  <a14:useLocalDpi xmlns:a14="http://schemas.microsoft.com/office/drawing/2010/main" val="0"/>
                </a:ext>
              </a:extLst>
            </a:blip>
            <a:srcRect l="29114" t="46692" r="24207" b="9949"/>
            <a:stretch/>
          </p:blipFill>
          <p:spPr>
            <a:xfrm>
              <a:off x="19058020" y="12649603"/>
              <a:ext cx="4552883" cy="4229064"/>
            </a:xfrm>
            <a:prstGeom prst="rect">
              <a:avLst/>
            </a:prstGeom>
          </p:spPr>
        </p:pic>
        <p:pic>
          <p:nvPicPr>
            <p:cNvPr id="17" name="Picture 16" descr="Green lights in the dark&#10;&#10;AI-generated content may be incorrect.">
              <a:extLst>
                <a:ext uri="{FF2B5EF4-FFF2-40B4-BE49-F238E27FC236}">
                  <a16:creationId xmlns:a16="http://schemas.microsoft.com/office/drawing/2014/main" id="{7BFFE605-649B-BA1E-F1F2-06F9EA1C61FC}"/>
                </a:ext>
              </a:extLst>
            </p:cNvPr>
            <p:cNvPicPr>
              <a:picLocks noChangeAspect="1"/>
            </p:cNvPicPr>
            <p:nvPr/>
          </p:nvPicPr>
          <p:blipFill>
            <a:blip r:embed="rId11">
              <a:extLst>
                <a:ext uri="{28A0092B-C50C-407E-A947-70E740481C1C}">
                  <a14:useLocalDpi xmlns:a14="http://schemas.microsoft.com/office/drawing/2010/main" val="0"/>
                </a:ext>
              </a:extLst>
            </a:blip>
            <a:srcRect l="31457" t="45899" r="21863" b="10742"/>
            <a:stretch/>
          </p:blipFill>
          <p:spPr>
            <a:xfrm>
              <a:off x="14276440" y="12649603"/>
              <a:ext cx="4552981" cy="4229064"/>
            </a:xfrm>
            <a:prstGeom prst="rect">
              <a:avLst/>
            </a:prstGeom>
          </p:spPr>
        </p:pic>
        <p:pic>
          <p:nvPicPr>
            <p:cNvPr id="19" name="Picture 18" descr="A moon in the sky&#10;&#10;AI-generated content may be incorrect.">
              <a:extLst>
                <a:ext uri="{FF2B5EF4-FFF2-40B4-BE49-F238E27FC236}">
                  <a16:creationId xmlns:a16="http://schemas.microsoft.com/office/drawing/2014/main" id="{E90889FD-302B-D269-9D9B-BEB938A44A09}"/>
                </a:ext>
              </a:extLst>
            </p:cNvPr>
            <p:cNvPicPr>
              <a:picLocks noChangeAspect="1"/>
            </p:cNvPicPr>
            <p:nvPr/>
          </p:nvPicPr>
          <p:blipFill>
            <a:blip r:embed="rId12">
              <a:extLst>
                <a:ext uri="{28A0092B-C50C-407E-A947-70E740481C1C}">
                  <a14:useLocalDpi xmlns:a14="http://schemas.microsoft.com/office/drawing/2010/main" val="0"/>
                </a:ext>
              </a:extLst>
            </a:blip>
            <a:srcRect l="30078" t="46106" r="23242" b="10535"/>
            <a:stretch/>
          </p:blipFill>
          <p:spPr>
            <a:xfrm>
              <a:off x="23839502" y="12649599"/>
              <a:ext cx="4552981" cy="4229064"/>
            </a:xfrm>
            <a:prstGeom prst="rect">
              <a:avLst/>
            </a:prstGeom>
          </p:spPr>
        </p:pic>
        <p:sp>
          <p:nvSpPr>
            <p:cNvPr id="20" name="TextBox 19">
              <a:extLst>
                <a:ext uri="{FF2B5EF4-FFF2-40B4-BE49-F238E27FC236}">
                  <a16:creationId xmlns:a16="http://schemas.microsoft.com/office/drawing/2014/main" id="{29B5FC45-70A6-7946-F3A0-CA90A756E3D8}"/>
                </a:ext>
              </a:extLst>
            </p:cNvPr>
            <p:cNvSpPr txBox="1"/>
            <p:nvPr/>
          </p:nvSpPr>
          <p:spPr>
            <a:xfrm>
              <a:off x="18962703" y="2836531"/>
              <a:ext cx="4648200" cy="830997"/>
            </a:xfrm>
            <a:prstGeom prst="rect">
              <a:avLst/>
            </a:prstGeom>
            <a:noFill/>
          </p:spPr>
          <p:txBody>
            <a:bodyPr wrap="square" rtlCol="0">
              <a:spAutoFit/>
            </a:bodyPr>
            <a:lstStyle/>
            <a:p>
              <a:pPr algn="ctr"/>
              <a:r>
                <a:rPr lang="en-US" sz="4800" dirty="0">
                  <a:cs typeface="Arial" panose="020B0604020202020204" pitchFamily="34" charset="0"/>
                </a:rPr>
                <a:t>Fibronectin</a:t>
              </a:r>
            </a:p>
          </p:txBody>
        </p:sp>
        <p:sp>
          <p:nvSpPr>
            <p:cNvPr id="21" name="TextBox 20">
              <a:extLst>
                <a:ext uri="{FF2B5EF4-FFF2-40B4-BE49-F238E27FC236}">
                  <a16:creationId xmlns:a16="http://schemas.microsoft.com/office/drawing/2014/main" id="{8ECF35BF-C50A-3322-1511-3BDA2EC44D15}"/>
                </a:ext>
              </a:extLst>
            </p:cNvPr>
            <p:cNvSpPr txBox="1"/>
            <p:nvPr/>
          </p:nvSpPr>
          <p:spPr>
            <a:xfrm>
              <a:off x="23610903" y="2836531"/>
              <a:ext cx="4648200" cy="830997"/>
            </a:xfrm>
            <a:prstGeom prst="rect">
              <a:avLst/>
            </a:prstGeom>
            <a:noFill/>
          </p:spPr>
          <p:txBody>
            <a:bodyPr wrap="square" rtlCol="0">
              <a:spAutoFit/>
            </a:bodyPr>
            <a:lstStyle/>
            <a:p>
              <a:pPr algn="ctr"/>
              <a:r>
                <a:rPr lang="en-US" sz="4800" dirty="0">
                  <a:cs typeface="Arial" panose="020B0604020202020204" pitchFamily="34" charset="0"/>
                </a:rPr>
                <a:t>Paxillin</a:t>
              </a:r>
            </a:p>
          </p:txBody>
        </p:sp>
        <p:sp>
          <p:nvSpPr>
            <p:cNvPr id="22" name="TextBox 21">
              <a:extLst>
                <a:ext uri="{FF2B5EF4-FFF2-40B4-BE49-F238E27FC236}">
                  <a16:creationId xmlns:a16="http://schemas.microsoft.com/office/drawing/2014/main" id="{37EA89E7-D4B4-8752-AB80-ED93F302D7C0}"/>
                </a:ext>
              </a:extLst>
            </p:cNvPr>
            <p:cNvSpPr txBox="1"/>
            <p:nvPr/>
          </p:nvSpPr>
          <p:spPr>
            <a:xfrm>
              <a:off x="14276440" y="2836532"/>
              <a:ext cx="4648200" cy="830997"/>
            </a:xfrm>
            <a:prstGeom prst="rect">
              <a:avLst/>
            </a:prstGeom>
            <a:noFill/>
          </p:spPr>
          <p:txBody>
            <a:bodyPr wrap="square" rtlCol="0">
              <a:spAutoFit/>
            </a:bodyPr>
            <a:lstStyle/>
            <a:p>
              <a:pPr algn="ctr"/>
              <a:r>
                <a:rPr lang="en-US" sz="4800" dirty="0">
                  <a:solidFill>
                    <a:srgbClr val="00FA00"/>
                  </a:solidFill>
                  <a:cs typeface="Arial" panose="020B0604020202020204" pitchFamily="34" charset="0"/>
                </a:rPr>
                <a:t>F-Actin</a:t>
              </a:r>
              <a:r>
                <a:rPr lang="en-US" sz="4800" dirty="0">
                  <a:cs typeface="Arial" panose="020B0604020202020204" pitchFamily="34" charset="0"/>
                </a:rPr>
                <a:t>/</a:t>
              </a:r>
              <a:r>
                <a:rPr lang="en-US" sz="4800" dirty="0">
                  <a:solidFill>
                    <a:srgbClr val="0432FF"/>
                  </a:solidFill>
                  <a:cs typeface="Arial" panose="020B0604020202020204" pitchFamily="34" charset="0"/>
                </a:rPr>
                <a:t>DAPI</a:t>
              </a:r>
            </a:p>
          </p:txBody>
        </p:sp>
        <p:sp>
          <p:nvSpPr>
            <p:cNvPr id="23" name="TextBox 22">
              <a:extLst>
                <a:ext uri="{FF2B5EF4-FFF2-40B4-BE49-F238E27FC236}">
                  <a16:creationId xmlns:a16="http://schemas.microsoft.com/office/drawing/2014/main" id="{CF2BFE90-77CB-8FB2-CA5C-A9B71CC95BA3}"/>
                </a:ext>
              </a:extLst>
            </p:cNvPr>
            <p:cNvSpPr txBox="1"/>
            <p:nvPr/>
          </p:nvSpPr>
          <p:spPr>
            <a:xfrm rot="16200000">
              <a:off x="11600760" y="5497548"/>
              <a:ext cx="4648200" cy="830997"/>
            </a:xfrm>
            <a:prstGeom prst="rect">
              <a:avLst/>
            </a:prstGeom>
            <a:noFill/>
          </p:spPr>
          <p:txBody>
            <a:bodyPr wrap="square" rtlCol="0">
              <a:spAutoFit/>
            </a:bodyPr>
            <a:lstStyle/>
            <a:p>
              <a:pPr algn="ctr"/>
              <a:r>
                <a:rPr lang="en-US" sz="4800" dirty="0">
                  <a:cs typeface="Arial" panose="020B0604020202020204" pitchFamily="34" charset="0"/>
                </a:rPr>
                <a:t>RGD</a:t>
              </a:r>
            </a:p>
          </p:txBody>
        </p:sp>
        <p:sp>
          <p:nvSpPr>
            <p:cNvPr id="24" name="TextBox 23">
              <a:extLst>
                <a:ext uri="{FF2B5EF4-FFF2-40B4-BE49-F238E27FC236}">
                  <a16:creationId xmlns:a16="http://schemas.microsoft.com/office/drawing/2014/main" id="{2FF6C7D4-0ED3-FC8A-7263-E0F8C107F977}"/>
                </a:ext>
              </a:extLst>
            </p:cNvPr>
            <p:cNvSpPr txBox="1"/>
            <p:nvPr/>
          </p:nvSpPr>
          <p:spPr>
            <a:xfrm rot="16200000">
              <a:off x="11553150" y="9805194"/>
              <a:ext cx="4648200" cy="830997"/>
            </a:xfrm>
            <a:prstGeom prst="rect">
              <a:avLst/>
            </a:prstGeom>
            <a:noFill/>
          </p:spPr>
          <p:txBody>
            <a:bodyPr wrap="square" rtlCol="0">
              <a:spAutoFit/>
            </a:bodyPr>
            <a:lstStyle/>
            <a:p>
              <a:pPr algn="ctr"/>
              <a:r>
                <a:rPr lang="en-US" sz="4800" dirty="0">
                  <a:cs typeface="Arial" panose="020B0604020202020204" pitchFamily="34" charset="0"/>
                </a:rPr>
                <a:t>RSyn</a:t>
              </a:r>
            </a:p>
          </p:txBody>
        </p:sp>
        <p:sp>
          <p:nvSpPr>
            <p:cNvPr id="25" name="TextBox 24">
              <a:extLst>
                <a:ext uri="{FF2B5EF4-FFF2-40B4-BE49-F238E27FC236}">
                  <a16:creationId xmlns:a16="http://schemas.microsoft.com/office/drawing/2014/main" id="{1AA340E4-9E38-81A6-1EA8-32185367801B}"/>
                </a:ext>
              </a:extLst>
            </p:cNvPr>
            <p:cNvSpPr txBox="1"/>
            <p:nvPr/>
          </p:nvSpPr>
          <p:spPr>
            <a:xfrm rot="16200000">
              <a:off x="11667451" y="14243878"/>
              <a:ext cx="4648200" cy="830997"/>
            </a:xfrm>
            <a:prstGeom prst="rect">
              <a:avLst/>
            </a:prstGeom>
            <a:noFill/>
          </p:spPr>
          <p:txBody>
            <a:bodyPr wrap="square" rtlCol="0">
              <a:spAutoFit/>
            </a:bodyPr>
            <a:lstStyle/>
            <a:p>
              <a:pPr algn="ctr"/>
              <a:r>
                <a:rPr lang="en-US" sz="4800" dirty="0">
                  <a:cs typeface="Arial" panose="020B0604020202020204" pitchFamily="34" charset="0"/>
                </a:rPr>
                <a:t>IKVAV</a:t>
              </a:r>
            </a:p>
          </p:txBody>
        </p:sp>
        <p:sp>
          <p:nvSpPr>
            <p:cNvPr id="28" name="TextBox 27">
              <a:extLst>
                <a:ext uri="{FF2B5EF4-FFF2-40B4-BE49-F238E27FC236}">
                  <a16:creationId xmlns:a16="http://schemas.microsoft.com/office/drawing/2014/main" id="{D0264AD4-D536-413C-916C-FE04313544F6}"/>
                </a:ext>
              </a:extLst>
            </p:cNvPr>
            <p:cNvSpPr txBox="1"/>
            <p:nvPr/>
          </p:nvSpPr>
          <p:spPr>
            <a:xfrm>
              <a:off x="7789182" y="2959642"/>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A</a:t>
              </a:r>
            </a:p>
          </p:txBody>
        </p:sp>
        <p:sp>
          <p:nvSpPr>
            <p:cNvPr id="29" name="TextBox 28">
              <a:extLst>
                <a:ext uri="{FF2B5EF4-FFF2-40B4-BE49-F238E27FC236}">
                  <a16:creationId xmlns:a16="http://schemas.microsoft.com/office/drawing/2014/main" id="{F42E050E-E1AE-AA81-96BE-5E78C4C4129B}"/>
                </a:ext>
              </a:extLst>
            </p:cNvPr>
            <p:cNvSpPr txBox="1"/>
            <p:nvPr/>
          </p:nvSpPr>
          <p:spPr>
            <a:xfrm>
              <a:off x="12799363" y="2959642"/>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C</a:t>
              </a:r>
            </a:p>
          </p:txBody>
        </p:sp>
        <p:cxnSp>
          <p:nvCxnSpPr>
            <p:cNvPr id="46" name="Straight Connector 45">
              <a:extLst>
                <a:ext uri="{FF2B5EF4-FFF2-40B4-BE49-F238E27FC236}">
                  <a16:creationId xmlns:a16="http://schemas.microsoft.com/office/drawing/2014/main" id="{FAA5D9F4-8913-EA60-44C3-03A12F07CDE6}"/>
                </a:ext>
              </a:extLst>
            </p:cNvPr>
            <p:cNvCxnSpPr/>
            <p:nvPr/>
          </p:nvCxnSpPr>
          <p:spPr>
            <a:xfrm>
              <a:off x="24331061" y="16304126"/>
              <a:ext cx="1143000"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48" name="Arrow: Right 47">
              <a:extLst>
                <a:ext uri="{FF2B5EF4-FFF2-40B4-BE49-F238E27FC236}">
                  <a16:creationId xmlns:a16="http://schemas.microsoft.com/office/drawing/2014/main" id="{B5B16D7A-D45B-CD31-07B8-619A951D1D0F}"/>
                </a:ext>
              </a:extLst>
            </p:cNvPr>
            <p:cNvSpPr/>
            <p:nvPr/>
          </p:nvSpPr>
          <p:spPr>
            <a:xfrm rot="15514777">
              <a:off x="25052421" y="8948286"/>
              <a:ext cx="345440" cy="213360"/>
            </a:xfrm>
            <a:prstGeom prst="rightArrow">
              <a:avLst/>
            </a:prstGeom>
            <a:solidFill>
              <a:srgbClr val="FF00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D92B7BAA-D231-2CF1-5CA2-C8B74F3577A7}"/>
                </a:ext>
              </a:extLst>
            </p:cNvPr>
            <p:cNvSpPr/>
            <p:nvPr/>
          </p:nvSpPr>
          <p:spPr>
            <a:xfrm rot="17795380">
              <a:off x="26265239" y="8567439"/>
              <a:ext cx="345440" cy="213360"/>
            </a:xfrm>
            <a:prstGeom prst="rightArrow">
              <a:avLst/>
            </a:prstGeom>
            <a:solidFill>
              <a:srgbClr val="FF00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77D7347E-D541-EF73-1180-87CDCEFAE1C2}"/>
                </a:ext>
              </a:extLst>
            </p:cNvPr>
            <p:cNvSpPr/>
            <p:nvPr/>
          </p:nvSpPr>
          <p:spPr>
            <a:xfrm rot="20520828">
              <a:off x="27531462" y="9329133"/>
              <a:ext cx="345440" cy="213360"/>
            </a:xfrm>
            <a:prstGeom prst="rightArrow">
              <a:avLst/>
            </a:prstGeom>
            <a:solidFill>
              <a:srgbClr val="FF00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5B2698E4-20A9-442F-F106-BF6DD6DC1683}"/>
                </a:ext>
              </a:extLst>
            </p:cNvPr>
            <p:cNvSpPr/>
            <p:nvPr/>
          </p:nvSpPr>
          <p:spPr>
            <a:xfrm rot="4801508">
              <a:off x="25441406" y="7026787"/>
              <a:ext cx="345440" cy="213360"/>
            </a:xfrm>
            <a:prstGeom prst="rightArrow">
              <a:avLst/>
            </a:prstGeom>
            <a:solidFill>
              <a:srgbClr val="FF00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FC5DA269-D330-0D16-1B3D-4A650D808CC4}"/>
                </a:ext>
              </a:extLst>
            </p:cNvPr>
            <p:cNvSpPr/>
            <p:nvPr/>
          </p:nvSpPr>
          <p:spPr>
            <a:xfrm rot="19982080">
              <a:off x="26142215" y="5988781"/>
              <a:ext cx="345440" cy="213360"/>
            </a:xfrm>
            <a:prstGeom prst="rightArrow">
              <a:avLst/>
            </a:prstGeom>
            <a:solidFill>
              <a:srgbClr val="FF00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AB90200-AB19-E2E8-6E69-EF85BCD214A7}"/>
                </a:ext>
              </a:extLst>
            </p:cNvPr>
            <p:cNvSpPr txBox="1"/>
            <p:nvPr/>
          </p:nvSpPr>
          <p:spPr>
            <a:xfrm>
              <a:off x="7789182" y="10096500"/>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B</a:t>
              </a:r>
            </a:p>
          </p:txBody>
        </p:sp>
      </p:grpSp>
    </p:spTree>
    <p:extLst>
      <p:ext uri="{BB962C8B-B14F-4D97-AF65-F5344CB8AC3E}">
        <p14:creationId xmlns:p14="http://schemas.microsoft.com/office/powerpoint/2010/main" val="36888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9B73B2-B392-A759-52CD-D11E99DCEE75}"/>
              </a:ext>
            </a:extLst>
          </p:cNvPr>
          <p:cNvSpPr txBox="1"/>
          <p:nvPr/>
        </p:nvSpPr>
        <p:spPr>
          <a:xfrm>
            <a:off x="289825" y="0"/>
            <a:ext cx="5994400" cy="1569660"/>
          </a:xfrm>
          <a:prstGeom prst="rect">
            <a:avLst/>
          </a:prstGeom>
          <a:noFill/>
        </p:spPr>
        <p:txBody>
          <a:bodyPr wrap="square" rtlCol="0">
            <a:spAutoFit/>
          </a:bodyPr>
          <a:lstStyle/>
          <a:p>
            <a:r>
              <a:rPr lang="en-US" sz="9600" b="1" dirty="0"/>
              <a:t>Figure 4</a:t>
            </a:r>
          </a:p>
        </p:txBody>
      </p:sp>
      <p:grpSp>
        <p:nvGrpSpPr>
          <p:cNvPr id="24" name="Group 23">
            <a:extLst>
              <a:ext uri="{FF2B5EF4-FFF2-40B4-BE49-F238E27FC236}">
                <a16:creationId xmlns:a16="http://schemas.microsoft.com/office/drawing/2014/main" id="{B439C3E1-556C-F274-EA49-EB54F3242FE9}"/>
              </a:ext>
            </a:extLst>
          </p:cNvPr>
          <p:cNvGrpSpPr/>
          <p:nvPr/>
        </p:nvGrpSpPr>
        <p:grpSpPr>
          <a:xfrm>
            <a:off x="4804123" y="9248669"/>
            <a:ext cx="30673329" cy="9258300"/>
            <a:chOff x="4804123" y="9248669"/>
            <a:chExt cx="30673329" cy="9258300"/>
          </a:xfrm>
        </p:grpSpPr>
        <p:pic>
          <p:nvPicPr>
            <p:cNvPr id="23" name="Picture 22" descr="A colorful bars with a black background&#10;&#10;AI-generated content may be incorrect.">
              <a:extLst>
                <a:ext uri="{FF2B5EF4-FFF2-40B4-BE49-F238E27FC236}">
                  <a16:creationId xmlns:a16="http://schemas.microsoft.com/office/drawing/2014/main" id="{BB7F531E-82C2-FB35-DAB3-6743EB069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8652" y="9248669"/>
              <a:ext cx="5638800" cy="9258300"/>
            </a:xfrm>
            <a:prstGeom prst="rect">
              <a:avLst/>
            </a:prstGeom>
          </p:spPr>
        </p:pic>
        <p:grpSp>
          <p:nvGrpSpPr>
            <p:cNvPr id="21" name="Group 20">
              <a:extLst>
                <a:ext uri="{FF2B5EF4-FFF2-40B4-BE49-F238E27FC236}">
                  <a16:creationId xmlns:a16="http://schemas.microsoft.com/office/drawing/2014/main" id="{1590466F-769B-783A-5F3E-1E2927E84A53}"/>
                </a:ext>
              </a:extLst>
            </p:cNvPr>
            <p:cNvGrpSpPr/>
            <p:nvPr/>
          </p:nvGrpSpPr>
          <p:grpSpPr>
            <a:xfrm>
              <a:off x="4804123" y="9307541"/>
              <a:ext cx="25168006" cy="8257132"/>
              <a:chOff x="4804123" y="9307541"/>
              <a:chExt cx="25168006" cy="8257132"/>
            </a:xfrm>
          </p:grpSpPr>
          <p:grpSp>
            <p:nvGrpSpPr>
              <p:cNvPr id="19" name="Group 18">
                <a:extLst>
                  <a:ext uri="{FF2B5EF4-FFF2-40B4-BE49-F238E27FC236}">
                    <a16:creationId xmlns:a16="http://schemas.microsoft.com/office/drawing/2014/main" id="{6E00993C-C5B8-3804-3A0A-1FA2D77A2EF8}"/>
                  </a:ext>
                </a:extLst>
              </p:cNvPr>
              <p:cNvGrpSpPr/>
              <p:nvPr/>
            </p:nvGrpSpPr>
            <p:grpSpPr>
              <a:xfrm>
                <a:off x="5303102" y="9525000"/>
                <a:ext cx="23437000" cy="8039673"/>
                <a:chOff x="5303102" y="9525000"/>
                <a:chExt cx="23437000" cy="8039673"/>
              </a:xfrm>
            </p:grpSpPr>
            <p:pic>
              <p:nvPicPr>
                <p:cNvPr id="5" name="Picture 4" descr="A blue and yellow object with red spots&#10;&#10;Description automatically generated">
                  <a:extLst>
                    <a:ext uri="{FF2B5EF4-FFF2-40B4-BE49-F238E27FC236}">
                      <a16:creationId xmlns:a16="http://schemas.microsoft.com/office/drawing/2014/main" id="{2238E198-8848-9161-A80B-3021C69E7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800" y="10305944"/>
                  <a:ext cx="7143750" cy="7143750"/>
                </a:xfrm>
                <a:prstGeom prst="rect">
                  <a:avLst/>
                </a:prstGeom>
              </p:spPr>
            </p:pic>
            <p:pic>
              <p:nvPicPr>
                <p:cNvPr id="7" name="Picture 6" descr="A blue and red spot&#10;&#10;Description automatically generated with medium confidence">
                  <a:extLst>
                    <a:ext uri="{FF2B5EF4-FFF2-40B4-BE49-F238E27FC236}">
                      <a16:creationId xmlns:a16="http://schemas.microsoft.com/office/drawing/2014/main" id="{A949857B-478E-1DD4-D7DE-FEDEBF05D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2576" y="10305944"/>
                  <a:ext cx="7143750" cy="7143750"/>
                </a:xfrm>
                <a:prstGeom prst="rect">
                  <a:avLst/>
                </a:prstGeom>
              </p:spPr>
            </p:pic>
            <p:pic>
              <p:nvPicPr>
                <p:cNvPr id="9" name="Picture 8" descr="A blue glowing object on a black background&#10;&#10;Description automatically generated">
                  <a:extLst>
                    <a:ext uri="{FF2B5EF4-FFF2-40B4-BE49-F238E27FC236}">
                      <a16:creationId xmlns:a16="http://schemas.microsoft.com/office/drawing/2014/main" id="{A19BD826-FBC8-3448-C03C-C1DDF98E7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96352" y="10305944"/>
                  <a:ext cx="7143750" cy="7143750"/>
                </a:xfrm>
                <a:prstGeom prst="rect">
                  <a:avLst/>
                </a:prstGeom>
              </p:spPr>
            </p:pic>
            <p:sp>
              <p:nvSpPr>
                <p:cNvPr id="10" name="TextBox 9">
                  <a:extLst>
                    <a:ext uri="{FF2B5EF4-FFF2-40B4-BE49-F238E27FC236}">
                      <a16:creationId xmlns:a16="http://schemas.microsoft.com/office/drawing/2014/main" id="{C196E44E-39B5-1645-6201-370DAF79435B}"/>
                    </a:ext>
                  </a:extLst>
                </p:cNvPr>
                <p:cNvSpPr txBox="1"/>
                <p:nvPr/>
              </p:nvSpPr>
              <p:spPr>
                <a:xfrm>
                  <a:off x="8991600" y="9525000"/>
                  <a:ext cx="2971800" cy="830997"/>
                </a:xfrm>
                <a:prstGeom prst="rect">
                  <a:avLst/>
                </a:prstGeom>
                <a:noFill/>
              </p:spPr>
              <p:txBody>
                <a:bodyPr wrap="square" rtlCol="0">
                  <a:spAutoFit/>
                </a:bodyPr>
                <a:lstStyle/>
                <a:p>
                  <a:pPr algn="ctr"/>
                  <a:r>
                    <a:rPr lang="en-US" sz="4800" dirty="0">
                      <a:cs typeface="Arial" panose="020B0604020202020204" pitchFamily="34" charset="0"/>
                    </a:rPr>
                    <a:t>RGD</a:t>
                  </a:r>
                </a:p>
              </p:txBody>
            </p:sp>
            <p:sp>
              <p:nvSpPr>
                <p:cNvPr id="11" name="TextBox 10">
                  <a:extLst>
                    <a:ext uri="{FF2B5EF4-FFF2-40B4-BE49-F238E27FC236}">
                      <a16:creationId xmlns:a16="http://schemas.microsoft.com/office/drawing/2014/main" id="{723574FA-CDBF-6411-663C-B093143D720C}"/>
                    </a:ext>
                  </a:extLst>
                </p:cNvPr>
                <p:cNvSpPr txBox="1"/>
                <p:nvPr/>
              </p:nvSpPr>
              <p:spPr>
                <a:xfrm>
                  <a:off x="16338551" y="9525000"/>
                  <a:ext cx="2971800" cy="830997"/>
                </a:xfrm>
                <a:prstGeom prst="rect">
                  <a:avLst/>
                </a:prstGeom>
                <a:noFill/>
              </p:spPr>
              <p:txBody>
                <a:bodyPr wrap="square" rtlCol="0">
                  <a:spAutoFit/>
                </a:bodyPr>
                <a:lstStyle/>
                <a:p>
                  <a:pPr algn="ctr"/>
                  <a:r>
                    <a:rPr lang="en-US" sz="4800" dirty="0">
                      <a:cs typeface="Arial" panose="020B0604020202020204" pitchFamily="34" charset="0"/>
                    </a:rPr>
                    <a:t>RSyn</a:t>
                  </a:r>
                </a:p>
              </p:txBody>
            </p:sp>
            <p:sp>
              <p:nvSpPr>
                <p:cNvPr id="12" name="TextBox 11">
                  <a:extLst>
                    <a:ext uri="{FF2B5EF4-FFF2-40B4-BE49-F238E27FC236}">
                      <a16:creationId xmlns:a16="http://schemas.microsoft.com/office/drawing/2014/main" id="{BC393C5B-A51E-7408-B5B5-AD33D0BDE30C}"/>
                    </a:ext>
                  </a:extLst>
                </p:cNvPr>
                <p:cNvSpPr txBox="1"/>
                <p:nvPr/>
              </p:nvSpPr>
              <p:spPr>
                <a:xfrm>
                  <a:off x="23715663" y="9525000"/>
                  <a:ext cx="2971800" cy="830997"/>
                </a:xfrm>
                <a:prstGeom prst="rect">
                  <a:avLst/>
                </a:prstGeom>
                <a:noFill/>
              </p:spPr>
              <p:txBody>
                <a:bodyPr wrap="square" rtlCol="0">
                  <a:spAutoFit/>
                </a:bodyPr>
                <a:lstStyle/>
                <a:p>
                  <a:pPr algn="ctr"/>
                  <a:r>
                    <a:rPr lang="en-US" sz="4800" dirty="0">
                      <a:cs typeface="Arial" panose="020B0604020202020204" pitchFamily="34" charset="0"/>
                    </a:rPr>
                    <a:t>IKVAV</a:t>
                  </a:r>
                </a:p>
              </p:txBody>
            </p:sp>
            <p:pic>
              <p:nvPicPr>
                <p:cNvPr id="13" name="Picture 12" descr="Shape, bar chart, rectangle&#10;&#10;Description automatically generated">
                  <a:extLst>
                    <a:ext uri="{FF2B5EF4-FFF2-40B4-BE49-F238E27FC236}">
                      <a16:creationId xmlns:a16="http://schemas.microsoft.com/office/drawing/2014/main" id="{6E6DBE1D-FFEB-61F8-304A-B70DCEE1A0FC}"/>
                    </a:ext>
                  </a:extLst>
                </p:cNvPr>
                <p:cNvPicPr>
                  <a:picLocks noChangeAspect="1"/>
                </p:cNvPicPr>
                <p:nvPr/>
              </p:nvPicPr>
              <p:blipFill rotWithShape="1">
                <a:blip r:embed="rId6">
                  <a:extLst>
                    <a:ext uri="{28A0092B-C50C-407E-A947-70E740481C1C}">
                      <a14:useLocalDpi xmlns:a14="http://schemas.microsoft.com/office/drawing/2010/main" val="0"/>
                    </a:ext>
                  </a:extLst>
                </a:blip>
                <a:srcRect l="13172" t="43204" r="9651" b="47928"/>
                <a:stretch/>
              </p:blipFill>
              <p:spPr>
                <a:xfrm rot="16200000">
                  <a:off x="2809268" y="13627495"/>
                  <a:ext cx="7143748" cy="500649"/>
                </a:xfrm>
                <a:prstGeom prst="rect">
                  <a:avLst/>
                </a:prstGeom>
              </p:spPr>
            </p:pic>
            <p:sp>
              <p:nvSpPr>
                <p:cNvPr id="14" name="TextBox 13">
                  <a:extLst>
                    <a:ext uri="{FF2B5EF4-FFF2-40B4-BE49-F238E27FC236}">
                      <a16:creationId xmlns:a16="http://schemas.microsoft.com/office/drawing/2014/main" id="{4F8CE083-E7FF-98A1-377A-6A2694112624}"/>
                    </a:ext>
                  </a:extLst>
                </p:cNvPr>
                <p:cNvSpPr txBox="1"/>
                <p:nvPr/>
              </p:nvSpPr>
              <p:spPr>
                <a:xfrm>
                  <a:off x="5306385" y="9892316"/>
                  <a:ext cx="978448" cy="584775"/>
                </a:xfrm>
                <a:prstGeom prst="rect">
                  <a:avLst/>
                </a:prstGeom>
                <a:noFill/>
              </p:spPr>
              <p:txBody>
                <a:bodyPr wrap="square" rtlCol="0">
                  <a:spAutoFit/>
                </a:bodyPr>
                <a:lstStyle/>
                <a:p>
                  <a:r>
                    <a:rPr lang="en-US" sz="3200" dirty="0"/>
                    <a:t>150</a:t>
                  </a:r>
                </a:p>
              </p:txBody>
            </p:sp>
            <p:sp>
              <p:nvSpPr>
                <p:cNvPr id="15" name="TextBox 14">
                  <a:extLst>
                    <a:ext uri="{FF2B5EF4-FFF2-40B4-BE49-F238E27FC236}">
                      <a16:creationId xmlns:a16="http://schemas.microsoft.com/office/drawing/2014/main" id="{2CF966F0-F4ED-9F69-7523-9D93BE03055F}"/>
                    </a:ext>
                  </a:extLst>
                </p:cNvPr>
                <p:cNvSpPr txBox="1"/>
                <p:nvPr/>
              </p:nvSpPr>
              <p:spPr>
                <a:xfrm>
                  <a:off x="5636658" y="16979898"/>
                  <a:ext cx="420128" cy="584775"/>
                </a:xfrm>
                <a:prstGeom prst="rect">
                  <a:avLst/>
                </a:prstGeom>
                <a:noFill/>
              </p:spPr>
              <p:txBody>
                <a:bodyPr wrap="square" rtlCol="0">
                  <a:spAutoFit/>
                </a:bodyPr>
                <a:lstStyle/>
                <a:p>
                  <a:r>
                    <a:rPr lang="en-US" sz="3200" dirty="0"/>
                    <a:t>0</a:t>
                  </a:r>
                </a:p>
              </p:txBody>
            </p:sp>
            <p:cxnSp>
              <p:nvCxnSpPr>
                <p:cNvPr id="17" name="Straight Connector 16">
                  <a:extLst>
                    <a:ext uri="{FF2B5EF4-FFF2-40B4-BE49-F238E27FC236}">
                      <a16:creationId xmlns:a16="http://schemas.microsoft.com/office/drawing/2014/main" id="{E860C1EF-EA34-E57D-1C39-5ED975F9A169}"/>
                    </a:ext>
                  </a:extLst>
                </p:cNvPr>
                <p:cNvCxnSpPr/>
                <p:nvPr/>
              </p:nvCxnSpPr>
              <p:spPr>
                <a:xfrm>
                  <a:off x="26974800" y="16738600"/>
                  <a:ext cx="1143000"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0CF0BAA-F4FB-17D0-AAE0-F2429820813D}"/>
                    </a:ext>
                  </a:extLst>
                </p:cNvPr>
                <p:cNvSpPr txBox="1"/>
                <p:nvPr/>
              </p:nvSpPr>
              <p:spPr>
                <a:xfrm rot="16200000">
                  <a:off x="2883455" y="13392447"/>
                  <a:ext cx="5670292" cy="830997"/>
                </a:xfrm>
                <a:prstGeom prst="rect">
                  <a:avLst/>
                </a:prstGeom>
                <a:noFill/>
              </p:spPr>
              <p:txBody>
                <a:bodyPr wrap="square" rtlCol="0">
                  <a:spAutoFit/>
                </a:bodyPr>
                <a:lstStyle/>
                <a:p>
                  <a:pPr algn="ctr"/>
                  <a:r>
                    <a:rPr lang="en-US" sz="4800" dirty="0">
                      <a:cs typeface="Arial" panose="020B0604020202020204" pitchFamily="34" charset="0"/>
                    </a:rPr>
                    <a:t>Traction Stress (Pa)</a:t>
                  </a:r>
                </a:p>
              </p:txBody>
            </p:sp>
          </p:grpSp>
          <p:sp>
            <p:nvSpPr>
              <p:cNvPr id="4" name="TextBox 3">
                <a:extLst>
                  <a:ext uri="{FF2B5EF4-FFF2-40B4-BE49-F238E27FC236}">
                    <a16:creationId xmlns:a16="http://schemas.microsoft.com/office/drawing/2014/main" id="{9E06B8B3-16E7-7F5B-7483-AACBEAA89198}"/>
                  </a:ext>
                </a:extLst>
              </p:cNvPr>
              <p:cNvSpPr txBox="1"/>
              <p:nvPr/>
            </p:nvSpPr>
            <p:spPr>
              <a:xfrm>
                <a:off x="4804123" y="9307541"/>
                <a:ext cx="794037"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A</a:t>
                </a:r>
              </a:p>
            </p:txBody>
          </p:sp>
          <p:sp>
            <p:nvSpPr>
              <p:cNvPr id="6" name="TextBox 5">
                <a:extLst>
                  <a:ext uri="{FF2B5EF4-FFF2-40B4-BE49-F238E27FC236}">
                    <a16:creationId xmlns:a16="http://schemas.microsoft.com/office/drawing/2014/main" id="{331C5803-1447-A98D-C870-E9AA3E977271}"/>
                  </a:ext>
                </a:extLst>
              </p:cNvPr>
              <p:cNvSpPr txBox="1"/>
              <p:nvPr/>
            </p:nvSpPr>
            <p:spPr>
              <a:xfrm>
                <a:off x="29178092" y="9307541"/>
                <a:ext cx="794037"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B</a:t>
                </a:r>
              </a:p>
            </p:txBody>
          </p:sp>
        </p:grpSp>
      </p:grpSp>
    </p:spTree>
    <p:extLst>
      <p:ext uri="{BB962C8B-B14F-4D97-AF65-F5344CB8AC3E}">
        <p14:creationId xmlns:p14="http://schemas.microsoft.com/office/powerpoint/2010/main" val="2485615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91558-C2E8-0374-0C06-3FF2DDC9D50F}"/>
              </a:ext>
            </a:extLst>
          </p:cNvPr>
          <p:cNvSpPr txBox="1"/>
          <p:nvPr/>
        </p:nvSpPr>
        <p:spPr>
          <a:xfrm>
            <a:off x="279399" y="0"/>
            <a:ext cx="5994400" cy="1569660"/>
          </a:xfrm>
          <a:prstGeom prst="rect">
            <a:avLst/>
          </a:prstGeom>
          <a:noFill/>
        </p:spPr>
        <p:txBody>
          <a:bodyPr wrap="square" rtlCol="0">
            <a:spAutoFit/>
          </a:bodyPr>
          <a:lstStyle/>
          <a:p>
            <a:r>
              <a:rPr lang="en-US" sz="9600" b="1" dirty="0"/>
              <a:t>Figure 5</a:t>
            </a:r>
          </a:p>
        </p:txBody>
      </p:sp>
      <p:pic>
        <p:nvPicPr>
          <p:cNvPr id="19" name="Picture 18" descr="A graph of different colored bars&#10;&#10;Description automatically generated">
            <a:extLst>
              <a:ext uri="{FF2B5EF4-FFF2-40B4-BE49-F238E27FC236}">
                <a16:creationId xmlns:a16="http://schemas.microsoft.com/office/drawing/2014/main" id="{6722984D-5BEC-44E3-A536-6C5935B3FD27}"/>
              </a:ext>
            </a:extLst>
          </p:cNvPr>
          <p:cNvPicPr>
            <a:picLocks noChangeAspect="1"/>
          </p:cNvPicPr>
          <p:nvPr/>
        </p:nvPicPr>
        <p:blipFill>
          <a:blip r:embed="rId2">
            <a:extLst>
              <a:ext uri="{28A0092B-C50C-407E-A947-70E740481C1C}">
                <a14:useLocalDpi xmlns:a14="http://schemas.microsoft.com/office/drawing/2010/main" val="0"/>
              </a:ext>
            </a:extLst>
          </a:blip>
          <a:srcRect l="5509" t="14262" r="5407" b="10110"/>
          <a:stretch/>
        </p:blipFill>
        <p:spPr>
          <a:xfrm>
            <a:off x="1477038" y="22339240"/>
            <a:ext cx="4377661" cy="6268221"/>
          </a:xfrm>
          <a:prstGeom prst="rect">
            <a:avLst/>
          </a:prstGeom>
        </p:spPr>
      </p:pic>
      <p:grpSp>
        <p:nvGrpSpPr>
          <p:cNvPr id="15" name="Group 14">
            <a:extLst>
              <a:ext uri="{FF2B5EF4-FFF2-40B4-BE49-F238E27FC236}">
                <a16:creationId xmlns:a16="http://schemas.microsoft.com/office/drawing/2014/main" id="{FABED669-272D-35AF-4DB4-4C2CB5CBE3F8}"/>
              </a:ext>
            </a:extLst>
          </p:cNvPr>
          <p:cNvGrpSpPr/>
          <p:nvPr/>
        </p:nvGrpSpPr>
        <p:grpSpPr>
          <a:xfrm>
            <a:off x="7165472" y="5053506"/>
            <a:ext cx="27988659" cy="6633793"/>
            <a:chOff x="7165472" y="5053506"/>
            <a:chExt cx="27988659" cy="6633793"/>
          </a:xfrm>
        </p:grpSpPr>
        <p:grpSp>
          <p:nvGrpSpPr>
            <p:cNvPr id="3" name="Group 2">
              <a:extLst>
                <a:ext uri="{FF2B5EF4-FFF2-40B4-BE49-F238E27FC236}">
                  <a16:creationId xmlns:a16="http://schemas.microsoft.com/office/drawing/2014/main" id="{2506CAA4-E77F-4827-C023-8A967162B82D}"/>
                </a:ext>
              </a:extLst>
            </p:cNvPr>
            <p:cNvGrpSpPr/>
            <p:nvPr/>
          </p:nvGrpSpPr>
          <p:grpSpPr>
            <a:xfrm>
              <a:off x="7165472" y="5053506"/>
              <a:ext cx="27988659" cy="6633793"/>
              <a:chOff x="7165472" y="5053506"/>
              <a:chExt cx="27988659" cy="6633793"/>
            </a:xfrm>
          </p:grpSpPr>
          <p:pic>
            <p:nvPicPr>
              <p:cNvPr id="8" name="Picture 7" descr="A graph of different colored bars&#10;&#10;AI-generated content may be incorrect.">
                <a:extLst>
                  <a:ext uri="{FF2B5EF4-FFF2-40B4-BE49-F238E27FC236}">
                    <a16:creationId xmlns:a16="http://schemas.microsoft.com/office/drawing/2014/main" id="{1C54C88D-4AFE-34A0-E02F-06CF8D735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0071" y="5228587"/>
                <a:ext cx="3953256" cy="6458712"/>
              </a:xfrm>
              <a:prstGeom prst="rect">
                <a:avLst/>
              </a:prstGeom>
            </p:spPr>
          </p:pic>
          <p:pic>
            <p:nvPicPr>
              <p:cNvPr id="14" name="Picture 13" descr="A graph of a number of different colored bars&#10;&#10;AI-generated content may be incorrect.">
                <a:extLst>
                  <a:ext uri="{FF2B5EF4-FFF2-40B4-BE49-F238E27FC236}">
                    <a16:creationId xmlns:a16="http://schemas.microsoft.com/office/drawing/2014/main" id="{AC64517B-5709-0DBD-CDE1-464AF32B4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5493" y="5228587"/>
                <a:ext cx="3709416" cy="6458712"/>
              </a:xfrm>
              <a:prstGeom prst="rect">
                <a:avLst/>
              </a:prstGeom>
            </p:spPr>
          </p:pic>
          <p:pic>
            <p:nvPicPr>
              <p:cNvPr id="16" name="Picture 15" descr="A graph of a number of different colored bars&#10;&#10;AI-generated content may be incorrect.">
                <a:extLst>
                  <a:ext uri="{FF2B5EF4-FFF2-40B4-BE49-F238E27FC236}">
                    <a16:creationId xmlns:a16="http://schemas.microsoft.com/office/drawing/2014/main" id="{59616567-0192-93BC-57DB-E585581A1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7075" y="5228587"/>
                <a:ext cx="3877056" cy="6458712"/>
              </a:xfrm>
              <a:prstGeom prst="rect">
                <a:avLst/>
              </a:prstGeom>
            </p:spPr>
          </p:pic>
          <p:sp>
            <p:nvSpPr>
              <p:cNvPr id="10" name="TextBox 9">
                <a:extLst>
                  <a:ext uri="{FF2B5EF4-FFF2-40B4-BE49-F238E27FC236}">
                    <a16:creationId xmlns:a16="http://schemas.microsoft.com/office/drawing/2014/main" id="{8FE80915-DA1E-A883-D015-0EC77477C032}"/>
                  </a:ext>
                </a:extLst>
              </p:cNvPr>
              <p:cNvSpPr txBox="1"/>
              <p:nvPr/>
            </p:nvSpPr>
            <p:spPr>
              <a:xfrm>
                <a:off x="7165472" y="5053507"/>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A</a:t>
                </a:r>
              </a:p>
            </p:txBody>
          </p:sp>
          <p:sp>
            <p:nvSpPr>
              <p:cNvPr id="11" name="TextBox 10">
                <a:extLst>
                  <a:ext uri="{FF2B5EF4-FFF2-40B4-BE49-F238E27FC236}">
                    <a16:creationId xmlns:a16="http://schemas.microsoft.com/office/drawing/2014/main" id="{DB70812F-167C-8A4C-3B3E-535F67964190}"/>
                  </a:ext>
                </a:extLst>
              </p:cNvPr>
              <p:cNvSpPr txBox="1"/>
              <p:nvPr/>
            </p:nvSpPr>
            <p:spPr>
              <a:xfrm>
                <a:off x="26701816" y="5053506"/>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C</a:t>
                </a:r>
              </a:p>
            </p:txBody>
          </p:sp>
          <p:sp>
            <p:nvSpPr>
              <p:cNvPr id="12" name="TextBox 11">
                <a:extLst>
                  <a:ext uri="{FF2B5EF4-FFF2-40B4-BE49-F238E27FC236}">
                    <a16:creationId xmlns:a16="http://schemas.microsoft.com/office/drawing/2014/main" id="{96F68A89-4180-5EA5-A1B7-C3EE7B25AA2C}"/>
                  </a:ext>
                </a:extLst>
              </p:cNvPr>
              <p:cNvSpPr txBox="1"/>
              <p:nvPr/>
            </p:nvSpPr>
            <p:spPr>
              <a:xfrm>
                <a:off x="21950971" y="5053507"/>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B</a:t>
                </a:r>
              </a:p>
            </p:txBody>
          </p:sp>
          <p:sp>
            <p:nvSpPr>
              <p:cNvPr id="13" name="TextBox 12">
                <a:extLst>
                  <a:ext uri="{FF2B5EF4-FFF2-40B4-BE49-F238E27FC236}">
                    <a16:creationId xmlns:a16="http://schemas.microsoft.com/office/drawing/2014/main" id="{8B3FF4EC-CA95-32C1-B17E-0ACD8E82E66C}"/>
                  </a:ext>
                </a:extLst>
              </p:cNvPr>
              <p:cNvSpPr txBox="1"/>
              <p:nvPr/>
            </p:nvSpPr>
            <p:spPr>
              <a:xfrm>
                <a:off x="30965273" y="5053506"/>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D</a:t>
                </a:r>
              </a:p>
            </p:txBody>
          </p:sp>
        </p:grpSp>
        <p:pic>
          <p:nvPicPr>
            <p:cNvPr id="21" name="Picture 20" descr="A diagram of a cell culture&#10;&#10;AI-generated content may be incorrect.">
              <a:extLst>
                <a:ext uri="{FF2B5EF4-FFF2-40B4-BE49-F238E27FC236}">
                  <a16:creationId xmlns:a16="http://schemas.microsoft.com/office/drawing/2014/main" id="{4D323B07-9AB4-342E-67FA-9AA9C95F2B26}"/>
                </a:ext>
              </a:extLst>
            </p:cNvPr>
            <p:cNvPicPr>
              <a:picLocks noChangeAspect="1"/>
            </p:cNvPicPr>
            <p:nvPr/>
          </p:nvPicPr>
          <p:blipFill>
            <a:blip r:embed="rId6">
              <a:extLst>
                <a:ext uri="{28A0092B-C50C-407E-A947-70E740481C1C}">
                  <a14:useLocalDpi xmlns:a14="http://schemas.microsoft.com/office/drawing/2010/main" val="0"/>
                </a:ext>
              </a:extLst>
            </a:blip>
            <a:srcRect l="20402" t="12358" r="67277" b="75120"/>
            <a:stretch>
              <a:fillRect/>
            </a:stretch>
          </p:blipFill>
          <p:spPr>
            <a:xfrm>
              <a:off x="7262949" y="6737965"/>
              <a:ext cx="5512525" cy="3921331"/>
            </a:xfrm>
            <a:prstGeom prst="rect">
              <a:avLst/>
            </a:prstGeom>
          </p:spPr>
        </p:pic>
        <p:grpSp>
          <p:nvGrpSpPr>
            <p:cNvPr id="4" name="Group 3">
              <a:extLst>
                <a:ext uri="{FF2B5EF4-FFF2-40B4-BE49-F238E27FC236}">
                  <a16:creationId xmlns:a16="http://schemas.microsoft.com/office/drawing/2014/main" id="{84214123-4B5F-52CB-EC6D-817E2700355A}"/>
                </a:ext>
              </a:extLst>
            </p:cNvPr>
            <p:cNvGrpSpPr/>
            <p:nvPr/>
          </p:nvGrpSpPr>
          <p:grpSpPr>
            <a:xfrm>
              <a:off x="11444323" y="5212676"/>
              <a:ext cx="10128159" cy="3707441"/>
              <a:chOff x="13174687" y="5063879"/>
              <a:chExt cx="17079505" cy="6382012"/>
            </a:xfrm>
          </p:grpSpPr>
          <p:pic>
            <p:nvPicPr>
              <p:cNvPr id="5" name="Picture 4" descr="A group of circles with green lines and red and blue lines&#10;&#10;AI-generated content may be incorrect.">
                <a:extLst>
                  <a:ext uri="{FF2B5EF4-FFF2-40B4-BE49-F238E27FC236}">
                    <a16:creationId xmlns:a16="http://schemas.microsoft.com/office/drawing/2014/main" id="{678134F8-BFBD-69B8-B872-F4956772B297}"/>
                  </a:ext>
                </a:extLst>
              </p:cNvPr>
              <p:cNvPicPr>
                <a:picLocks noChangeAspect="1"/>
              </p:cNvPicPr>
              <p:nvPr/>
            </p:nvPicPr>
            <p:blipFill>
              <a:blip r:embed="rId7">
                <a:extLst>
                  <a:ext uri="{28A0092B-C50C-407E-A947-70E740481C1C}">
                    <a14:useLocalDpi xmlns:a14="http://schemas.microsoft.com/office/drawing/2010/main" val="0"/>
                  </a:ext>
                </a:extLst>
              </a:blip>
              <a:srcRect l="9716" t="15556" r="19854" b="52990"/>
              <a:stretch>
                <a:fillRect/>
              </a:stretch>
            </p:blipFill>
            <p:spPr>
              <a:xfrm>
                <a:off x="13207161" y="6116594"/>
                <a:ext cx="17047031" cy="5329297"/>
              </a:xfrm>
              <a:prstGeom prst="rect">
                <a:avLst/>
              </a:prstGeom>
            </p:spPr>
          </p:pic>
          <p:sp>
            <p:nvSpPr>
              <p:cNvPr id="6" name="TextBox 5">
                <a:extLst>
                  <a:ext uri="{FF2B5EF4-FFF2-40B4-BE49-F238E27FC236}">
                    <a16:creationId xmlns:a16="http://schemas.microsoft.com/office/drawing/2014/main" id="{B97306E2-CFF0-C661-729F-50D5C19F4286}"/>
                  </a:ext>
                </a:extLst>
              </p:cNvPr>
              <p:cNvSpPr txBox="1"/>
              <p:nvPr/>
            </p:nvSpPr>
            <p:spPr>
              <a:xfrm>
                <a:off x="13174687" y="5063879"/>
                <a:ext cx="4318000" cy="1430483"/>
              </a:xfrm>
              <a:prstGeom prst="rect">
                <a:avLst/>
              </a:prstGeom>
              <a:noFill/>
            </p:spPr>
            <p:txBody>
              <a:bodyPr wrap="square" rtlCol="0">
                <a:spAutoFit/>
              </a:bodyPr>
              <a:lstStyle/>
              <a:p>
                <a:r>
                  <a:rPr lang="en-US" sz="4800" dirty="0">
                    <a:solidFill>
                      <a:srgbClr val="64CFFD"/>
                    </a:solidFill>
                  </a:rPr>
                  <a:t>RGD</a:t>
                </a:r>
              </a:p>
            </p:txBody>
          </p:sp>
          <p:sp>
            <p:nvSpPr>
              <p:cNvPr id="7" name="TextBox 6">
                <a:extLst>
                  <a:ext uri="{FF2B5EF4-FFF2-40B4-BE49-F238E27FC236}">
                    <a16:creationId xmlns:a16="http://schemas.microsoft.com/office/drawing/2014/main" id="{DA268014-FAE6-28FD-4F87-820F2EDA613B}"/>
                  </a:ext>
                </a:extLst>
              </p:cNvPr>
              <p:cNvSpPr txBox="1"/>
              <p:nvPr/>
            </p:nvSpPr>
            <p:spPr>
              <a:xfrm>
                <a:off x="18897157" y="5063879"/>
                <a:ext cx="4318001" cy="1430483"/>
              </a:xfrm>
              <a:prstGeom prst="rect">
                <a:avLst/>
              </a:prstGeom>
              <a:noFill/>
            </p:spPr>
            <p:txBody>
              <a:bodyPr wrap="square" rtlCol="0">
                <a:spAutoFit/>
              </a:bodyPr>
              <a:lstStyle/>
              <a:p>
                <a:r>
                  <a:rPr lang="en-US" sz="4800" dirty="0">
                    <a:solidFill>
                      <a:srgbClr val="64CFFD"/>
                    </a:solidFill>
                  </a:rPr>
                  <a:t>R</a:t>
                </a:r>
                <a:r>
                  <a:rPr lang="en-US" sz="4800" dirty="0">
                    <a:solidFill>
                      <a:srgbClr val="C94D4C"/>
                    </a:solidFill>
                  </a:rPr>
                  <a:t>Syn</a:t>
                </a:r>
              </a:p>
            </p:txBody>
          </p:sp>
          <p:sp>
            <p:nvSpPr>
              <p:cNvPr id="9" name="TextBox 8">
                <a:extLst>
                  <a:ext uri="{FF2B5EF4-FFF2-40B4-BE49-F238E27FC236}">
                    <a16:creationId xmlns:a16="http://schemas.microsoft.com/office/drawing/2014/main" id="{1C1A927C-E14B-5711-9ADE-498F2D86B100}"/>
                  </a:ext>
                </a:extLst>
              </p:cNvPr>
              <p:cNvSpPr txBox="1"/>
              <p:nvPr/>
            </p:nvSpPr>
            <p:spPr>
              <a:xfrm>
                <a:off x="24597606" y="5063879"/>
                <a:ext cx="4318001" cy="1430483"/>
              </a:xfrm>
              <a:prstGeom prst="rect">
                <a:avLst/>
              </a:prstGeom>
              <a:noFill/>
            </p:spPr>
            <p:txBody>
              <a:bodyPr wrap="square" rtlCol="0">
                <a:spAutoFit/>
              </a:bodyPr>
              <a:lstStyle/>
              <a:p>
                <a:r>
                  <a:rPr lang="en-US" sz="4800" dirty="0">
                    <a:solidFill>
                      <a:srgbClr val="44A043"/>
                    </a:solidFill>
                  </a:rPr>
                  <a:t>IKVAV</a:t>
                </a:r>
              </a:p>
            </p:txBody>
          </p:sp>
        </p:grpSp>
      </p:grpSp>
    </p:spTree>
    <p:extLst>
      <p:ext uri="{BB962C8B-B14F-4D97-AF65-F5344CB8AC3E}">
        <p14:creationId xmlns:p14="http://schemas.microsoft.com/office/powerpoint/2010/main" val="2531116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a:extLst>
              <a:ext uri="{FF2B5EF4-FFF2-40B4-BE49-F238E27FC236}">
                <a16:creationId xmlns:a16="http://schemas.microsoft.com/office/drawing/2014/main" id="{C0CA6C76-FB3A-B2EC-691A-537CC361A30E}"/>
              </a:ext>
            </a:extLst>
          </p:cNvPr>
          <p:cNvSpPr txBox="1"/>
          <p:nvPr/>
        </p:nvSpPr>
        <p:spPr>
          <a:xfrm>
            <a:off x="339882" y="728962"/>
            <a:ext cx="6403818" cy="1569660"/>
          </a:xfrm>
          <a:prstGeom prst="rect">
            <a:avLst/>
          </a:prstGeom>
          <a:noFill/>
        </p:spPr>
        <p:txBody>
          <a:bodyPr wrap="square" rtlCol="0">
            <a:spAutoFit/>
          </a:bodyPr>
          <a:lstStyle/>
          <a:p>
            <a:r>
              <a:rPr lang="en-US" sz="9600" b="1" dirty="0"/>
              <a:t>Figure 6</a:t>
            </a:r>
          </a:p>
        </p:txBody>
      </p:sp>
      <p:grpSp>
        <p:nvGrpSpPr>
          <p:cNvPr id="38" name="Group 37">
            <a:extLst>
              <a:ext uri="{FF2B5EF4-FFF2-40B4-BE49-F238E27FC236}">
                <a16:creationId xmlns:a16="http://schemas.microsoft.com/office/drawing/2014/main" id="{F92F421A-68BD-D7F4-58F4-44DBEBC0ABE6}"/>
              </a:ext>
            </a:extLst>
          </p:cNvPr>
          <p:cNvGrpSpPr/>
          <p:nvPr/>
        </p:nvGrpSpPr>
        <p:grpSpPr>
          <a:xfrm>
            <a:off x="9507468" y="3862745"/>
            <a:ext cx="26254735" cy="19363110"/>
            <a:chOff x="9507468" y="3862745"/>
            <a:chExt cx="26254735" cy="19363110"/>
          </a:xfrm>
        </p:grpSpPr>
        <p:pic>
          <p:nvPicPr>
            <p:cNvPr id="37" name="Picture 36" descr="A colorful bars with different colored squares&#10;&#10;AI-generated content may be incorrect.">
              <a:extLst>
                <a:ext uri="{FF2B5EF4-FFF2-40B4-BE49-F238E27FC236}">
                  <a16:creationId xmlns:a16="http://schemas.microsoft.com/office/drawing/2014/main" id="{C3D61247-0FC1-076B-8448-716CA5348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9539" y="3862745"/>
              <a:ext cx="6096000" cy="8915400"/>
            </a:xfrm>
            <a:prstGeom prst="rect">
              <a:avLst/>
            </a:prstGeom>
          </p:spPr>
        </p:pic>
        <p:pic>
          <p:nvPicPr>
            <p:cNvPr id="35" name="Picture 34" descr="A group of colorful objects&#10;&#10;AI-generated content may be incorrect.">
              <a:extLst>
                <a:ext uri="{FF2B5EF4-FFF2-40B4-BE49-F238E27FC236}">
                  <a16:creationId xmlns:a16="http://schemas.microsoft.com/office/drawing/2014/main" id="{56BFF000-EF00-7D0C-49FD-60DC650D8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0003" y="13129355"/>
              <a:ext cx="6172200" cy="10096500"/>
            </a:xfrm>
            <a:prstGeom prst="rect">
              <a:avLst/>
            </a:prstGeom>
          </p:spPr>
        </p:pic>
        <p:pic>
          <p:nvPicPr>
            <p:cNvPr id="32" name="Picture 31" descr="A group of circles with lines and dots&#10;&#10;AI-generated content may be incorrect.">
              <a:extLst>
                <a:ext uri="{FF2B5EF4-FFF2-40B4-BE49-F238E27FC236}">
                  <a16:creationId xmlns:a16="http://schemas.microsoft.com/office/drawing/2014/main" id="{D9AE80C9-11D5-C48F-4797-08268516CF55}"/>
                </a:ext>
              </a:extLst>
            </p:cNvPr>
            <p:cNvPicPr>
              <a:picLocks noChangeAspect="1"/>
            </p:cNvPicPr>
            <p:nvPr/>
          </p:nvPicPr>
          <p:blipFill>
            <a:blip r:embed="rId4">
              <a:extLst>
                <a:ext uri="{28A0092B-C50C-407E-A947-70E740481C1C}">
                  <a14:useLocalDpi xmlns:a14="http://schemas.microsoft.com/office/drawing/2010/main" val="0"/>
                </a:ext>
              </a:extLst>
            </a:blip>
            <a:srcRect l="2600" t="59128" b="7904"/>
            <a:stretch>
              <a:fillRect/>
            </a:stretch>
          </p:blipFill>
          <p:spPr>
            <a:xfrm>
              <a:off x="10566067" y="4827662"/>
              <a:ext cx="17763067" cy="4211956"/>
            </a:xfrm>
            <a:prstGeom prst="rect">
              <a:avLst/>
            </a:prstGeom>
          </p:spPr>
        </p:pic>
        <p:sp>
          <p:nvSpPr>
            <p:cNvPr id="48" name="TextBox 47">
              <a:extLst>
                <a:ext uri="{FF2B5EF4-FFF2-40B4-BE49-F238E27FC236}">
                  <a16:creationId xmlns:a16="http://schemas.microsoft.com/office/drawing/2014/main" id="{D09209E0-FB2C-6086-822C-F8E0FEC4991A}"/>
                </a:ext>
              </a:extLst>
            </p:cNvPr>
            <p:cNvSpPr txBox="1"/>
            <p:nvPr/>
          </p:nvSpPr>
          <p:spPr>
            <a:xfrm>
              <a:off x="9545901" y="4074338"/>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A</a:t>
              </a:r>
            </a:p>
          </p:txBody>
        </p:sp>
        <p:sp>
          <p:nvSpPr>
            <p:cNvPr id="49" name="TextBox 48">
              <a:extLst>
                <a:ext uri="{FF2B5EF4-FFF2-40B4-BE49-F238E27FC236}">
                  <a16:creationId xmlns:a16="http://schemas.microsoft.com/office/drawing/2014/main" id="{4416DB60-B301-F152-8C8E-AB92D940C1B1}"/>
                </a:ext>
              </a:extLst>
            </p:cNvPr>
            <p:cNvSpPr txBox="1"/>
            <p:nvPr/>
          </p:nvSpPr>
          <p:spPr>
            <a:xfrm>
              <a:off x="9507468" y="12436890"/>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C</a:t>
              </a:r>
            </a:p>
          </p:txBody>
        </p:sp>
        <p:sp>
          <p:nvSpPr>
            <p:cNvPr id="50" name="TextBox 49">
              <a:extLst>
                <a:ext uri="{FF2B5EF4-FFF2-40B4-BE49-F238E27FC236}">
                  <a16:creationId xmlns:a16="http://schemas.microsoft.com/office/drawing/2014/main" id="{1E252795-B35F-B329-1C3A-44EB55C08000}"/>
                </a:ext>
              </a:extLst>
            </p:cNvPr>
            <p:cNvSpPr txBox="1"/>
            <p:nvPr/>
          </p:nvSpPr>
          <p:spPr>
            <a:xfrm>
              <a:off x="29003401" y="4074338"/>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B</a:t>
              </a:r>
            </a:p>
          </p:txBody>
        </p:sp>
        <p:sp>
          <p:nvSpPr>
            <p:cNvPr id="51" name="TextBox 50">
              <a:extLst>
                <a:ext uri="{FF2B5EF4-FFF2-40B4-BE49-F238E27FC236}">
                  <a16:creationId xmlns:a16="http://schemas.microsoft.com/office/drawing/2014/main" id="{6CFC00A4-C37B-9CAD-8E2F-F06958986301}"/>
                </a:ext>
              </a:extLst>
            </p:cNvPr>
            <p:cNvSpPr txBox="1"/>
            <p:nvPr/>
          </p:nvSpPr>
          <p:spPr>
            <a:xfrm>
              <a:off x="28893201" y="12436890"/>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D</a:t>
              </a:r>
            </a:p>
          </p:txBody>
        </p:sp>
        <p:grpSp>
          <p:nvGrpSpPr>
            <p:cNvPr id="2" name="Group 1">
              <a:extLst>
                <a:ext uri="{FF2B5EF4-FFF2-40B4-BE49-F238E27FC236}">
                  <a16:creationId xmlns:a16="http://schemas.microsoft.com/office/drawing/2014/main" id="{4C64CB66-9339-D988-859B-D123B948A6DD}"/>
                </a:ext>
              </a:extLst>
            </p:cNvPr>
            <p:cNvGrpSpPr/>
            <p:nvPr/>
          </p:nvGrpSpPr>
          <p:grpSpPr>
            <a:xfrm>
              <a:off x="10566067" y="12436890"/>
              <a:ext cx="17866676" cy="9502657"/>
              <a:chOff x="10332016" y="13041027"/>
              <a:chExt cx="17866676" cy="9502657"/>
            </a:xfrm>
          </p:grpSpPr>
          <p:pic>
            <p:nvPicPr>
              <p:cNvPr id="3" name="Picture 2" descr="A group of blue dots&#10;&#10;AI-generated content may be incorrect.">
                <a:extLst>
                  <a:ext uri="{FF2B5EF4-FFF2-40B4-BE49-F238E27FC236}">
                    <a16:creationId xmlns:a16="http://schemas.microsoft.com/office/drawing/2014/main" id="{D943F26E-4554-0E0B-6BD1-7B787E4F5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12523" y="13836186"/>
                <a:ext cx="4191000" cy="4211955"/>
              </a:xfrm>
              <a:prstGeom prst="rect">
                <a:avLst/>
              </a:prstGeom>
            </p:spPr>
          </p:pic>
          <p:pic>
            <p:nvPicPr>
              <p:cNvPr id="8" name="Picture 7" descr="A group of green lights&#10;&#10;AI-generated content may be incorrect.">
                <a:extLst>
                  <a:ext uri="{FF2B5EF4-FFF2-40B4-BE49-F238E27FC236}">
                    <a16:creationId xmlns:a16="http://schemas.microsoft.com/office/drawing/2014/main" id="{B716CF9D-A0D7-E706-F559-FE3FE8E656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7692" y="13836186"/>
                <a:ext cx="4191000" cy="4191000"/>
              </a:xfrm>
              <a:prstGeom prst="rect">
                <a:avLst/>
              </a:prstGeom>
            </p:spPr>
          </p:pic>
          <p:pic>
            <p:nvPicPr>
              <p:cNvPr id="9" name="Picture 8" descr="A group of white round objects in the sky&#10;&#10;AI-generated content may be incorrect.">
                <a:extLst>
                  <a:ext uri="{FF2B5EF4-FFF2-40B4-BE49-F238E27FC236}">
                    <a16:creationId xmlns:a16="http://schemas.microsoft.com/office/drawing/2014/main" id="{23C84159-52EB-BE7F-9049-3720CDAE6C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7692" y="18187499"/>
                <a:ext cx="4191000" cy="4170044"/>
              </a:xfrm>
              <a:prstGeom prst="rect">
                <a:avLst/>
              </a:prstGeom>
            </p:spPr>
          </p:pic>
          <p:pic>
            <p:nvPicPr>
              <p:cNvPr id="12" name="Picture 11" descr="A group of white dots in the sky&#10;&#10;AI-generated content may be incorrect.">
                <a:extLst>
                  <a:ext uri="{FF2B5EF4-FFF2-40B4-BE49-F238E27FC236}">
                    <a16:creationId xmlns:a16="http://schemas.microsoft.com/office/drawing/2014/main" id="{B1E04FC4-2D45-5ABF-FEA0-11589BC4A4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22185" y="18168480"/>
                <a:ext cx="4191000" cy="4211955"/>
              </a:xfrm>
              <a:prstGeom prst="rect">
                <a:avLst/>
              </a:prstGeom>
            </p:spPr>
          </p:pic>
          <p:pic>
            <p:nvPicPr>
              <p:cNvPr id="13" name="Picture 12" descr="A group of green dots&#10;&#10;AI-generated content may be incorrect.">
                <a:extLst>
                  <a:ext uri="{FF2B5EF4-FFF2-40B4-BE49-F238E27FC236}">
                    <a16:creationId xmlns:a16="http://schemas.microsoft.com/office/drawing/2014/main" id="{75862752-C63A-EC33-DE47-A3FA1CECDB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2185" y="13836186"/>
                <a:ext cx="4191000" cy="4211955"/>
              </a:xfrm>
              <a:prstGeom prst="rect">
                <a:avLst/>
              </a:prstGeom>
            </p:spPr>
          </p:pic>
          <p:pic>
            <p:nvPicPr>
              <p:cNvPr id="14" name="Picture 13" descr="A group of white dots in the sky&#10;&#10;AI-generated content may be incorrect.">
                <a:extLst>
                  <a:ext uri="{FF2B5EF4-FFF2-40B4-BE49-F238E27FC236}">
                    <a16:creationId xmlns:a16="http://schemas.microsoft.com/office/drawing/2014/main" id="{522FFE52-6D18-0A56-931A-26FC4F3FBB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12523" y="18187499"/>
                <a:ext cx="4191000" cy="4170044"/>
              </a:xfrm>
              <a:prstGeom prst="rect">
                <a:avLst/>
              </a:prstGeom>
            </p:spPr>
          </p:pic>
          <p:cxnSp>
            <p:nvCxnSpPr>
              <p:cNvPr id="16" name="Straight Connector 15">
                <a:extLst>
                  <a:ext uri="{FF2B5EF4-FFF2-40B4-BE49-F238E27FC236}">
                    <a16:creationId xmlns:a16="http://schemas.microsoft.com/office/drawing/2014/main" id="{001B8826-D2F6-2143-98C3-3904BE0044A3}"/>
                  </a:ext>
                </a:extLst>
              </p:cNvPr>
              <p:cNvCxnSpPr/>
              <p:nvPr/>
            </p:nvCxnSpPr>
            <p:spPr>
              <a:xfrm>
                <a:off x="11433476" y="22067530"/>
                <a:ext cx="1066800"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F44597D-33FF-CE46-32F5-40DA15BA6F6F}"/>
                  </a:ext>
                </a:extLst>
              </p:cNvPr>
              <p:cNvSpPr txBox="1"/>
              <p:nvPr/>
            </p:nvSpPr>
            <p:spPr>
              <a:xfrm rot="16200000">
                <a:off x="8423415" y="15515630"/>
                <a:ext cx="4648200" cy="830997"/>
              </a:xfrm>
              <a:prstGeom prst="rect">
                <a:avLst/>
              </a:prstGeom>
              <a:noFill/>
            </p:spPr>
            <p:txBody>
              <a:bodyPr wrap="square" rtlCol="0">
                <a:spAutoFit/>
              </a:bodyPr>
              <a:lstStyle/>
              <a:p>
                <a:pPr algn="ctr"/>
                <a:r>
                  <a:rPr lang="en-US" sz="4800" dirty="0">
                    <a:solidFill>
                      <a:srgbClr val="00FA00"/>
                    </a:solidFill>
                    <a:cs typeface="Arial" panose="020B0604020202020204" pitchFamily="34" charset="0"/>
                  </a:rPr>
                  <a:t>F-Actin</a:t>
                </a:r>
                <a:r>
                  <a:rPr lang="en-US" sz="4800" dirty="0">
                    <a:cs typeface="Arial" panose="020B0604020202020204" pitchFamily="34" charset="0"/>
                  </a:rPr>
                  <a:t>/</a:t>
                </a:r>
                <a:r>
                  <a:rPr lang="en-US" sz="4800" dirty="0">
                    <a:solidFill>
                      <a:srgbClr val="0432FF"/>
                    </a:solidFill>
                    <a:cs typeface="Arial" panose="020B0604020202020204" pitchFamily="34" charset="0"/>
                  </a:rPr>
                  <a:t>DAPI</a:t>
                </a:r>
              </a:p>
            </p:txBody>
          </p:sp>
          <p:sp>
            <p:nvSpPr>
              <p:cNvPr id="20" name="TextBox 19">
                <a:extLst>
                  <a:ext uri="{FF2B5EF4-FFF2-40B4-BE49-F238E27FC236}">
                    <a16:creationId xmlns:a16="http://schemas.microsoft.com/office/drawing/2014/main" id="{F626C4BB-91A8-C0FF-D368-F2C988A6EB46}"/>
                  </a:ext>
                </a:extLst>
              </p:cNvPr>
              <p:cNvSpPr txBox="1"/>
              <p:nvPr/>
            </p:nvSpPr>
            <p:spPr>
              <a:xfrm rot="16200000">
                <a:off x="8475500" y="19804085"/>
                <a:ext cx="4648200" cy="830997"/>
              </a:xfrm>
              <a:prstGeom prst="rect">
                <a:avLst/>
              </a:prstGeom>
              <a:noFill/>
            </p:spPr>
            <p:txBody>
              <a:bodyPr wrap="square" rtlCol="0">
                <a:spAutoFit/>
              </a:bodyPr>
              <a:lstStyle/>
              <a:p>
                <a:pPr algn="ctr"/>
                <a:r>
                  <a:rPr lang="en-US" sz="4800" dirty="0">
                    <a:cs typeface="Arial" panose="020B0604020202020204" pitchFamily="34" charset="0"/>
                  </a:rPr>
                  <a:t>YAP</a:t>
                </a:r>
              </a:p>
            </p:txBody>
          </p:sp>
          <p:sp>
            <p:nvSpPr>
              <p:cNvPr id="25" name="TextBox 24">
                <a:extLst>
                  <a:ext uri="{FF2B5EF4-FFF2-40B4-BE49-F238E27FC236}">
                    <a16:creationId xmlns:a16="http://schemas.microsoft.com/office/drawing/2014/main" id="{5AC544D1-A758-0744-DA40-34C96EF35719}"/>
                  </a:ext>
                </a:extLst>
              </p:cNvPr>
              <p:cNvSpPr txBox="1"/>
              <p:nvPr/>
            </p:nvSpPr>
            <p:spPr>
              <a:xfrm>
                <a:off x="11007128" y="13041027"/>
                <a:ext cx="4648200" cy="830997"/>
              </a:xfrm>
              <a:prstGeom prst="rect">
                <a:avLst/>
              </a:prstGeom>
              <a:noFill/>
            </p:spPr>
            <p:txBody>
              <a:bodyPr wrap="square" rtlCol="0">
                <a:spAutoFit/>
              </a:bodyPr>
              <a:lstStyle/>
              <a:p>
                <a:pPr algn="ctr"/>
                <a:r>
                  <a:rPr lang="en-US" sz="4800" dirty="0" err="1">
                    <a:cs typeface="Arial" panose="020B0604020202020204" pitchFamily="34" charset="0"/>
                  </a:rPr>
                  <a:t>RScr</a:t>
                </a:r>
                <a:endParaRPr lang="en-US" sz="4800" dirty="0">
                  <a:cs typeface="Arial" panose="020B0604020202020204" pitchFamily="34" charset="0"/>
                </a:endParaRPr>
              </a:p>
            </p:txBody>
          </p:sp>
          <p:sp>
            <p:nvSpPr>
              <p:cNvPr id="26" name="TextBox 25">
                <a:extLst>
                  <a:ext uri="{FF2B5EF4-FFF2-40B4-BE49-F238E27FC236}">
                    <a16:creationId xmlns:a16="http://schemas.microsoft.com/office/drawing/2014/main" id="{D5A39D11-D226-9F69-1DD9-4523211C9ECC}"/>
                  </a:ext>
                </a:extLst>
              </p:cNvPr>
              <p:cNvSpPr txBox="1"/>
              <p:nvPr/>
            </p:nvSpPr>
            <p:spPr>
              <a:xfrm>
                <a:off x="15064323" y="13055909"/>
                <a:ext cx="4648200" cy="830997"/>
              </a:xfrm>
              <a:prstGeom prst="rect">
                <a:avLst/>
              </a:prstGeom>
              <a:noFill/>
            </p:spPr>
            <p:txBody>
              <a:bodyPr wrap="square" rtlCol="0">
                <a:spAutoFit/>
              </a:bodyPr>
              <a:lstStyle/>
              <a:p>
                <a:pPr algn="ctr"/>
                <a:r>
                  <a:rPr lang="en-US" sz="4800" dirty="0" err="1">
                    <a:cs typeface="Arial" panose="020B0604020202020204" pitchFamily="34" charset="0"/>
                  </a:rPr>
                  <a:t>RSyn-Scr</a:t>
                </a:r>
                <a:endParaRPr lang="en-US" sz="4800" dirty="0">
                  <a:cs typeface="Arial" panose="020B0604020202020204" pitchFamily="34" charset="0"/>
                </a:endParaRPr>
              </a:p>
            </p:txBody>
          </p:sp>
          <p:sp>
            <p:nvSpPr>
              <p:cNvPr id="27" name="TextBox 26">
                <a:extLst>
                  <a:ext uri="{FF2B5EF4-FFF2-40B4-BE49-F238E27FC236}">
                    <a16:creationId xmlns:a16="http://schemas.microsoft.com/office/drawing/2014/main" id="{AEB12D2C-B507-2927-17D5-144AEBCF87CC}"/>
                  </a:ext>
                </a:extLst>
              </p:cNvPr>
              <p:cNvSpPr txBox="1"/>
              <p:nvPr/>
            </p:nvSpPr>
            <p:spPr>
              <a:xfrm>
                <a:off x="19272292" y="13106681"/>
                <a:ext cx="4648200" cy="830997"/>
              </a:xfrm>
              <a:prstGeom prst="rect">
                <a:avLst/>
              </a:prstGeom>
              <a:noFill/>
            </p:spPr>
            <p:txBody>
              <a:bodyPr wrap="square" rtlCol="0">
                <a:spAutoFit/>
              </a:bodyPr>
              <a:lstStyle/>
              <a:p>
                <a:pPr algn="ctr"/>
                <a:r>
                  <a:rPr lang="en-US" sz="4800" dirty="0" err="1">
                    <a:cs typeface="Arial" panose="020B0604020202020204" pitchFamily="34" charset="0"/>
                  </a:rPr>
                  <a:t>Scr</a:t>
                </a:r>
                <a:endParaRPr lang="en-US" sz="4800" dirty="0">
                  <a:cs typeface="Arial" panose="020B0604020202020204" pitchFamily="34" charset="0"/>
                </a:endParaRPr>
              </a:p>
            </p:txBody>
          </p:sp>
          <p:sp>
            <p:nvSpPr>
              <p:cNvPr id="28" name="TextBox 27">
                <a:extLst>
                  <a:ext uri="{FF2B5EF4-FFF2-40B4-BE49-F238E27FC236}">
                    <a16:creationId xmlns:a16="http://schemas.microsoft.com/office/drawing/2014/main" id="{88F9072C-89E8-A5B7-B131-3152AF7CCC22}"/>
                  </a:ext>
                </a:extLst>
              </p:cNvPr>
              <p:cNvSpPr txBox="1"/>
              <p:nvPr/>
            </p:nvSpPr>
            <p:spPr>
              <a:xfrm>
                <a:off x="23463292" y="13084571"/>
                <a:ext cx="4648200" cy="830997"/>
              </a:xfrm>
              <a:prstGeom prst="rect">
                <a:avLst/>
              </a:prstGeom>
              <a:noFill/>
            </p:spPr>
            <p:txBody>
              <a:bodyPr wrap="square" rtlCol="0">
                <a:spAutoFit/>
              </a:bodyPr>
              <a:lstStyle/>
              <a:p>
                <a:pPr algn="ctr"/>
                <a:r>
                  <a:rPr lang="en-US" sz="4800" dirty="0">
                    <a:cs typeface="Arial" panose="020B0604020202020204" pitchFamily="34" charset="0"/>
                  </a:rPr>
                  <a:t>IKVAV</a:t>
                </a:r>
              </a:p>
            </p:txBody>
          </p:sp>
          <p:pic>
            <p:nvPicPr>
              <p:cNvPr id="29" name="Picture 28" descr="A group of blue lights&#10;&#10;AI-generated content may be incorrect.">
                <a:extLst>
                  <a:ext uri="{FF2B5EF4-FFF2-40B4-BE49-F238E27FC236}">
                    <a16:creationId xmlns:a16="http://schemas.microsoft.com/office/drawing/2014/main" id="{7C95D86E-0E96-A652-BDFD-B0FF8E0A12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17354" y="13836186"/>
                <a:ext cx="4191000" cy="4211955"/>
              </a:xfrm>
              <a:prstGeom prst="rect">
                <a:avLst/>
              </a:prstGeom>
            </p:spPr>
          </p:pic>
          <p:pic>
            <p:nvPicPr>
              <p:cNvPr id="30" name="Picture 29" descr="A group of white objects in the sky&#10;&#10;AI-generated content may be incorrect.">
                <a:extLst>
                  <a:ext uri="{FF2B5EF4-FFF2-40B4-BE49-F238E27FC236}">
                    <a16:creationId xmlns:a16="http://schemas.microsoft.com/office/drawing/2014/main" id="{EAB24FCC-1D3D-F37F-F773-29D4D1B6A6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417354" y="18187499"/>
                <a:ext cx="4191000" cy="4191000"/>
              </a:xfrm>
              <a:prstGeom prst="rect">
                <a:avLst/>
              </a:prstGeom>
            </p:spPr>
          </p:pic>
        </p:grpSp>
        <p:sp>
          <p:nvSpPr>
            <p:cNvPr id="15" name="TextBox 14">
              <a:extLst>
                <a:ext uri="{FF2B5EF4-FFF2-40B4-BE49-F238E27FC236}">
                  <a16:creationId xmlns:a16="http://schemas.microsoft.com/office/drawing/2014/main" id="{01DCDDE9-C063-F6A8-CE46-6315FE6EC873}"/>
                </a:ext>
              </a:extLst>
            </p:cNvPr>
            <p:cNvSpPr txBox="1"/>
            <p:nvPr/>
          </p:nvSpPr>
          <p:spPr>
            <a:xfrm>
              <a:off x="15547236" y="3862745"/>
              <a:ext cx="8150107" cy="1200329"/>
            </a:xfrm>
            <a:prstGeom prst="rect">
              <a:avLst/>
            </a:prstGeom>
            <a:noFill/>
          </p:spPr>
          <p:txBody>
            <a:bodyPr wrap="square" rtlCol="0">
              <a:spAutoFit/>
            </a:bodyPr>
            <a:lstStyle/>
            <a:p>
              <a:pPr algn="ctr"/>
              <a:r>
                <a:rPr lang="en-US" sz="3600" dirty="0"/>
                <a:t>3D 8% DexVS Hydrogel</a:t>
              </a:r>
            </a:p>
            <a:p>
              <a:pPr algn="ctr"/>
              <a:r>
                <a:rPr lang="en-US" sz="3600" dirty="0"/>
                <a:t>20mM DTT</a:t>
              </a:r>
              <a:endParaRPr lang="en-US" dirty="0"/>
            </a:p>
          </p:txBody>
        </p:sp>
        <p:sp>
          <p:nvSpPr>
            <p:cNvPr id="17" name="TextBox 16">
              <a:extLst>
                <a:ext uri="{FF2B5EF4-FFF2-40B4-BE49-F238E27FC236}">
                  <a16:creationId xmlns:a16="http://schemas.microsoft.com/office/drawing/2014/main" id="{DD262D03-69CD-D159-CCDC-6E6F5AC87BA3}"/>
                </a:ext>
              </a:extLst>
            </p:cNvPr>
            <p:cNvSpPr txBox="1"/>
            <p:nvPr/>
          </p:nvSpPr>
          <p:spPr>
            <a:xfrm>
              <a:off x="10722533" y="9198261"/>
              <a:ext cx="3962400" cy="646331"/>
            </a:xfrm>
            <a:prstGeom prst="rect">
              <a:avLst/>
            </a:prstGeom>
            <a:noFill/>
          </p:spPr>
          <p:txBody>
            <a:bodyPr wrap="square" rtlCol="0">
              <a:spAutoFit/>
            </a:bodyPr>
            <a:lstStyle/>
            <a:p>
              <a:pPr algn="ctr"/>
              <a:r>
                <a:rPr lang="en-US" sz="3600" dirty="0">
                  <a:solidFill>
                    <a:srgbClr val="8785BB"/>
                  </a:solidFill>
                </a:rPr>
                <a:t>RGD</a:t>
              </a:r>
              <a:r>
                <a:rPr lang="en-US" sz="3600" dirty="0"/>
                <a:t> + </a:t>
              </a:r>
              <a:r>
                <a:rPr lang="en-US" sz="3600" dirty="0">
                  <a:solidFill>
                    <a:srgbClr val="73BEB8"/>
                  </a:solidFill>
                </a:rPr>
                <a:t>Scramble</a:t>
              </a:r>
            </a:p>
          </p:txBody>
        </p:sp>
        <p:sp>
          <p:nvSpPr>
            <p:cNvPr id="21" name="TextBox 20">
              <a:extLst>
                <a:ext uri="{FF2B5EF4-FFF2-40B4-BE49-F238E27FC236}">
                  <a16:creationId xmlns:a16="http://schemas.microsoft.com/office/drawing/2014/main" id="{5C9FF422-72B3-A008-55CF-BE64001C07FA}"/>
                </a:ext>
              </a:extLst>
            </p:cNvPr>
            <p:cNvSpPr txBox="1"/>
            <p:nvPr/>
          </p:nvSpPr>
          <p:spPr>
            <a:xfrm>
              <a:off x="15429643" y="9198261"/>
              <a:ext cx="3962400" cy="1200329"/>
            </a:xfrm>
            <a:prstGeom prst="rect">
              <a:avLst/>
            </a:prstGeom>
            <a:noFill/>
          </p:spPr>
          <p:txBody>
            <a:bodyPr wrap="square" rtlCol="0">
              <a:spAutoFit/>
            </a:bodyPr>
            <a:lstStyle/>
            <a:p>
              <a:pPr algn="ctr"/>
              <a:r>
                <a:rPr lang="en-US" sz="3600" dirty="0">
                  <a:solidFill>
                    <a:srgbClr val="8785BB"/>
                  </a:solidFill>
                </a:rPr>
                <a:t>RGD </a:t>
              </a:r>
              <a:r>
                <a:rPr lang="en-US" sz="3600" dirty="0"/>
                <a:t>+ </a:t>
              </a:r>
              <a:r>
                <a:rPr lang="en-US" sz="3600" dirty="0">
                  <a:solidFill>
                    <a:srgbClr val="E69965"/>
                  </a:solidFill>
                </a:rPr>
                <a:t>Synergy</a:t>
              </a:r>
            </a:p>
            <a:p>
              <a:pPr algn="ctr"/>
              <a:r>
                <a:rPr lang="en-US" sz="3600" dirty="0"/>
                <a:t>+</a:t>
              </a:r>
              <a:r>
                <a:rPr lang="en-US" sz="3600" dirty="0">
                  <a:solidFill>
                    <a:srgbClr val="73BEB8"/>
                  </a:solidFill>
                </a:rPr>
                <a:t>Scramble</a:t>
              </a:r>
            </a:p>
          </p:txBody>
        </p:sp>
        <p:sp>
          <p:nvSpPr>
            <p:cNvPr id="22" name="TextBox 21">
              <a:extLst>
                <a:ext uri="{FF2B5EF4-FFF2-40B4-BE49-F238E27FC236}">
                  <a16:creationId xmlns:a16="http://schemas.microsoft.com/office/drawing/2014/main" id="{ADA31CDF-A846-24E2-C528-68E7CBB6A6CF}"/>
                </a:ext>
              </a:extLst>
            </p:cNvPr>
            <p:cNvSpPr txBox="1"/>
            <p:nvPr/>
          </p:nvSpPr>
          <p:spPr>
            <a:xfrm>
              <a:off x="19734943" y="9198261"/>
              <a:ext cx="3962400" cy="646331"/>
            </a:xfrm>
            <a:prstGeom prst="rect">
              <a:avLst/>
            </a:prstGeom>
            <a:noFill/>
          </p:spPr>
          <p:txBody>
            <a:bodyPr wrap="square" rtlCol="0">
              <a:spAutoFit/>
            </a:bodyPr>
            <a:lstStyle/>
            <a:p>
              <a:pPr algn="ctr"/>
              <a:r>
                <a:rPr lang="en-US" sz="3600" dirty="0">
                  <a:solidFill>
                    <a:srgbClr val="73BEB8"/>
                  </a:solidFill>
                </a:rPr>
                <a:t>Scramble</a:t>
              </a:r>
            </a:p>
          </p:txBody>
        </p:sp>
        <p:sp>
          <p:nvSpPr>
            <p:cNvPr id="23" name="TextBox 22">
              <a:extLst>
                <a:ext uri="{FF2B5EF4-FFF2-40B4-BE49-F238E27FC236}">
                  <a16:creationId xmlns:a16="http://schemas.microsoft.com/office/drawing/2014/main" id="{E9AE3D5A-296E-8F3C-7861-548A6DB44B90}"/>
                </a:ext>
              </a:extLst>
            </p:cNvPr>
            <p:cNvSpPr txBox="1"/>
            <p:nvPr/>
          </p:nvSpPr>
          <p:spPr>
            <a:xfrm>
              <a:off x="24040243" y="9198261"/>
              <a:ext cx="3962400" cy="646331"/>
            </a:xfrm>
            <a:prstGeom prst="rect">
              <a:avLst/>
            </a:prstGeom>
            <a:noFill/>
          </p:spPr>
          <p:txBody>
            <a:bodyPr wrap="square" rtlCol="0">
              <a:spAutoFit/>
            </a:bodyPr>
            <a:lstStyle/>
            <a:p>
              <a:pPr algn="ctr"/>
              <a:r>
                <a:rPr lang="en-US" sz="3600" dirty="0">
                  <a:solidFill>
                    <a:srgbClr val="93C37C"/>
                  </a:solidFill>
                </a:rPr>
                <a:t>IKVAV</a:t>
              </a:r>
            </a:p>
          </p:txBody>
        </p:sp>
      </p:grpSp>
    </p:spTree>
    <p:extLst>
      <p:ext uri="{BB962C8B-B14F-4D97-AF65-F5344CB8AC3E}">
        <p14:creationId xmlns:p14="http://schemas.microsoft.com/office/powerpoint/2010/main" val="3009960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C65D89-63B8-C5EE-FA29-498F23BA4371}"/>
              </a:ext>
            </a:extLst>
          </p:cNvPr>
          <p:cNvSpPr txBox="1"/>
          <p:nvPr/>
        </p:nvSpPr>
        <p:spPr>
          <a:xfrm>
            <a:off x="53788" y="0"/>
            <a:ext cx="12954001" cy="1569660"/>
          </a:xfrm>
          <a:prstGeom prst="rect">
            <a:avLst/>
          </a:prstGeom>
          <a:noFill/>
        </p:spPr>
        <p:txBody>
          <a:bodyPr wrap="square" rtlCol="0">
            <a:spAutoFit/>
          </a:bodyPr>
          <a:lstStyle/>
          <a:p>
            <a:r>
              <a:rPr lang="en-US" sz="9600" b="1" dirty="0"/>
              <a:t>Supplemental Figure 1</a:t>
            </a:r>
          </a:p>
        </p:txBody>
      </p:sp>
      <p:sp>
        <p:nvSpPr>
          <p:cNvPr id="3" name="Rectangle 2">
            <a:extLst>
              <a:ext uri="{FF2B5EF4-FFF2-40B4-BE49-F238E27FC236}">
                <a16:creationId xmlns:a16="http://schemas.microsoft.com/office/drawing/2014/main" id="{A45C6227-C73A-C7D4-7514-1FD83042E479}"/>
              </a:ext>
            </a:extLst>
          </p:cNvPr>
          <p:cNvSpPr>
            <a:spLocks noChangeArrowheads="1"/>
          </p:cNvSpPr>
          <p:nvPr/>
        </p:nvSpPr>
        <p:spPr bwMode="auto">
          <a:xfrm>
            <a:off x="0" y="0"/>
            <a:ext cx="438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7DD11099-A719-0BA4-E17B-3EC78DDE3EF7}"/>
              </a:ext>
            </a:extLst>
          </p:cNvPr>
          <p:cNvSpPr>
            <a:spLocks noChangeArrowheads="1"/>
          </p:cNvSpPr>
          <p:nvPr/>
        </p:nvSpPr>
        <p:spPr bwMode="auto">
          <a:xfrm>
            <a:off x="3032607" y="19900148"/>
            <a:ext cx="3540606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u="none" strike="noStrike" cap="none" normalizeH="0" baseline="0" dirty="0">
                <a:ln>
                  <a:noFill/>
                </a:ln>
                <a:solidFill>
                  <a:srgbClr val="0E2841"/>
                </a:solidFill>
                <a:effectLst/>
                <a:latin typeface="Times New Roman" panose="02020603050405020304" pitchFamily="18" charset="0"/>
                <a:ea typeface="Aptos" panose="020B0004020202020204" pitchFamily="34" charset="0"/>
                <a:cs typeface="Times New Roman" panose="02020603050405020304" pitchFamily="18" charset="0"/>
              </a:rPr>
              <a:t>Supplemental Figure 1: </a:t>
            </a:r>
            <a:r>
              <a:rPr kumimoji="0" lang="en-US" altLang="en-US" sz="4400" b="0" u="none" strike="noStrike" cap="none" normalizeH="0" baseline="0" dirty="0">
                <a:ln>
                  <a:noFill/>
                </a:ln>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NMR spectrum of the Dextran complex after vinyl sulfone modification. Key peaks at 6.2, 6.4, and 6.9 ppm in D2O (highlighted in red, green, and yellow) correspond to hydrogens in the vinyl-sulfone. The anomeric proton of the </a:t>
            </a:r>
            <a:r>
              <a:rPr kumimoji="0" lang="en-US" altLang="en-US" sz="4400" b="0" u="none" strike="noStrike" cap="none" normalizeH="0" baseline="0" dirty="0" err="1">
                <a:ln>
                  <a:noFill/>
                </a:ln>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glycopyranosyl</a:t>
            </a:r>
            <a:r>
              <a:rPr kumimoji="0" lang="en-US" altLang="en-US" sz="4400" b="0" u="none" strike="noStrike" cap="none" normalizeH="0" baseline="0" dirty="0">
                <a:ln>
                  <a:noFill/>
                </a:ln>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ring (5.1 and 4.85) . The degree of modification was determined to be approximately 47%.  </a:t>
            </a:r>
            <a:endParaRPr kumimoji="0" lang="en-US" altLang="en-US" sz="4400" b="0" u="none" strike="noStrike" cap="none" normalizeH="0" baseline="0" dirty="0">
              <a:ln>
                <a:noFill/>
              </a:ln>
              <a:solidFill>
                <a:schemeClr val="tx1"/>
              </a:solidFill>
              <a:effectLst/>
              <a:latin typeface="Arial" panose="020B0604020202020204" pitchFamily="34" charset="0"/>
            </a:endParaRPr>
          </a:p>
        </p:txBody>
      </p:sp>
      <p:grpSp>
        <p:nvGrpSpPr>
          <p:cNvPr id="29" name="Group 28">
            <a:extLst>
              <a:ext uri="{FF2B5EF4-FFF2-40B4-BE49-F238E27FC236}">
                <a16:creationId xmlns:a16="http://schemas.microsoft.com/office/drawing/2014/main" id="{6858039C-9E66-1893-3220-B7E783DDC501}"/>
              </a:ext>
            </a:extLst>
          </p:cNvPr>
          <p:cNvGrpSpPr/>
          <p:nvPr/>
        </p:nvGrpSpPr>
        <p:grpSpPr>
          <a:xfrm>
            <a:off x="2160117" y="4831324"/>
            <a:ext cx="37183385" cy="12902809"/>
            <a:chOff x="2194407" y="4831324"/>
            <a:chExt cx="37183385" cy="12902809"/>
          </a:xfrm>
        </p:grpSpPr>
        <p:grpSp>
          <p:nvGrpSpPr>
            <p:cNvPr id="5" name="Group 4">
              <a:extLst>
                <a:ext uri="{FF2B5EF4-FFF2-40B4-BE49-F238E27FC236}">
                  <a16:creationId xmlns:a16="http://schemas.microsoft.com/office/drawing/2014/main" id="{674F3440-724C-ACFF-FC4D-432A50674355}"/>
                </a:ext>
              </a:extLst>
            </p:cNvPr>
            <p:cNvGrpSpPr/>
            <p:nvPr/>
          </p:nvGrpSpPr>
          <p:grpSpPr>
            <a:xfrm>
              <a:off x="2194407" y="4831324"/>
              <a:ext cx="37183385" cy="12902809"/>
              <a:chOff x="2194407" y="4831324"/>
              <a:chExt cx="37183385" cy="12902809"/>
            </a:xfrm>
          </p:grpSpPr>
          <p:pic>
            <p:nvPicPr>
              <p:cNvPr id="1025" name="Picture 1">
                <a:extLst>
                  <a:ext uri="{FF2B5EF4-FFF2-40B4-BE49-F238E27FC236}">
                    <a16:creationId xmlns:a16="http://schemas.microsoft.com/office/drawing/2014/main" id="{73401C92-EE64-9E1D-00A6-2FB6773696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3" t="41254" r="2654" b="-1"/>
              <a:stretch/>
            </p:blipFill>
            <p:spPr bwMode="auto">
              <a:xfrm>
                <a:off x="3657600" y="6825784"/>
                <a:ext cx="24881305" cy="10825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rectangular object with black lines&#10;&#10;AI-generated content may be incorrect.">
                <a:extLst>
                  <a:ext uri="{FF2B5EF4-FFF2-40B4-BE49-F238E27FC236}">
                    <a16:creationId xmlns:a16="http://schemas.microsoft.com/office/drawing/2014/main" id="{242F283C-C7EC-D3D9-31CA-D161F3DBD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7672" y="5334601"/>
                <a:ext cx="9200120" cy="12399532"/>
              </a:xfrm>
              <a:prstGeom prst="rect">
                <a:avLst/>
              </a:prstGeom>
            </p:spPr>
          </p:pic>
          <p:pic>
            <p:nvPicPr>
              <p:cNvPr id="7" name="Picture 6" descr="A structure of a chemical compound&#10;&#10;Description automatically generated">
                <a:extLst>
                  <a:ext uri="{FF2B5EF4-FFF2-40B4-BE49-F238E27FC236}">
                    <a16:creationId xmlns:a16="http://schemas.microsoft.com/office/drawing/2014/main" id="{C0F4DA8D-855E-8215-387F-E6C1FEA15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7447" y="4831324"/>
                <a:ext cx="9200120" cy="7407276"/>
              </a:xfrm>
              <a:prstGeom prst="rect">
                <a:avLst/>
              </a:prstGeom>
            </p:spPr>
          </p:pic>
          <p:sp>
            <p:nvSpPr>
              <p:cNvPr id="8" name="Oval 7">
                <a:extLst>
                  <a:ext uri="{FF2B5EF4-FFF2-40B4-BE49-F238E27FC236}">
                    <a16:creationId xmlns:a16="http://schemas.microsoft.com/office/drawing/2014/main" id="{AFC347CF-CC55-575F-D73E-8505924015BB}"/>
                  </a:ext>
                </a:extLst>
              </p:cNvPr>
              <p:cNvSpPr/>
              <p:nvPr/>
            </p:nvSpPr>
            <p:spPr>
              <a:xfrm>
                <a:off x="6984196" y="9057470"/>
                <a:ext cx="313498" cy="309294"/>
              </a:xfrm>
              <a:prstGeom prst="ellipse">
                <a:avLst/>
              </a:prstGeom>
              <a:solidFill>
                <a:srgbClr val="AA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B836C09-1771-0B95-43EA-0B5AB3314C09}"/>
                  </a:ext>
                </a:extLst>
              </p:cNvPr>
              <p:cNvSpPr/>
              <p:nvPr/>
            </p:nvSpPr>
            <p:spPr>
              <a:xfrm>
                <a:off x="7453287" y="8902823"/>
                <a:ext cx="313498" cy="309294"/>
              </a:xfrm>
              <a:prstGeom prst="ellipse">
                <a:avLst/>
              </a:prstGeom>
              <a:solidFill>
                <a:srgbClr val="FF94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C8CA96-936C-D240-DEBB-2AB529B43A8B}"/>
                  </a:ext>
                </a:extLst>
              </p:cNvPr>
              <p:cNvSpPr/>
              <p:nvPr/>
            </p:nvSpPr>
            <p:spPr>
              <a:xfrm>
                <a:off x="16724170" y="13427359"/>
                <a:ext cx="313498" cy="309294"/>
              </a:xfrm>
              <a:prstGeom prst="ellipse">
                <a:avLst/>
              </a:prstGeom>
              <a:solidFill>
                <a:srgbClr val="E1A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C8A15E98-3340-26C9-1F5A-F878426ADD70}"/>
                  </a:ext>
                </a:extLst>
              </p:cNvPr>
              <p:cNvSpPr/>
              <p:nvPr/>
            </p:nvSpPr>
            <p:spPr>
              <a:xfrm>
                <a:off x="5900235" y="13957018"/>
                <a:ext cx="313498" cy="309294"/>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91601D1-F681-9DD3-563D-9FA884F38627}"/>
                  </a:ext>
                </a:extLst>
              </p:cNvPr>
              <p:cNvSpPr/>
              <p:nvPr/>
            </p:nvSpPr>
            <p:spPr>
              <a:xfrm>
                <a:off x="6670698" y="8225668"/>
                <a:ext cx="313498" cy="309294"/>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554A0E2-EA93-484D-57BF-93DAFDC0DF83}"/>
                  </a:ext>
                </a:extLst>
              </p:cNvPr>
              <p:cNvSpPr/>
              <p:nvPr/>
            </p:nvSpPr>
            <p:spPr>
              <a:xfrm>
                <a:off x="15789288" y="14020097"/>
                <a:ext cx="313498" cy="309294"/>
              </a:xfrm>
              <a:prstGeom prst="ellipse">
                <a:avLst/>
              </a:prstGeom>
              <a:solidFill>
                <a:srgbClr val="E1A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C14992F-4C8B-5DB9-7677-056E3ECD658E}"/>
                  </a:ext>
                </a:extLst>
              </p:cNvPr>
              <p:cNvSpPr/>
              <p:nvPr/>
            </p:nvSpPr>
            <p:spPr>
              <a:xfrm>
                <a:off x="8935561" y="7239277"/>
                <a:ext cx="313498" cy="309294"/>
              </a:xfrm>
              <a:prstGeom prst="ellipse">
                <a:avLst/>
              </a:prstGeom>
              <a:solidFill>
                <a:srgbClr val="E1A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C8D826-EFEC-B0DA-13D3-10B38DBD3DC3}"/>
                  </a:ext>
                </a:extLst>
              </p:cNvPr>
              <p:cNvSpPr/>
              <p:nvPr/>
            </p:nvSpPr>
            <p:spPr>
              <a:xfrm>
                <a:off x="10914309" y="7475419"/>
                <a:ext cx="313498" cy="309294"/>
              </a:xfrm>
              <a:prstGeom prst="ellipse">
                <a:avLst/>
              </a:prstGeom>
              <a:solidFill>
                <a:srgbClr val="E1A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7AE660B-9DF0-8942-1EA5-BF545C3DD5D7}"/>
                  </a:ext>
                </a:extLst>
              </p:cNvPr>
              <p:cNvSpPr/>
              <p:nvPr/>
            </p:nvSpPr>
            <p:spPr>
              <a:xfrm>
                <a:off x="11366268" y="8690478"/>
                <a:ext cx="313498" cy="309294"/>
              </a:xfrm>
              <a:prstGeom prst="ellipse">
                <a:avLst/>
              </a:prstGeom>
              <a:solidFill>
                <a:srgbClr val="E1A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3292469-6815-7EB0-150D-4F304CB6EF83}"/>
                  </a:ext>
                </a:extLst>
              </p:cNvPr>
              <p:cNvSpPr/>
              <p:nvPr/>
            </p:nvSpPr>
            <p:spPr>
              <a:xfrm>
                <a:off x="14217996" y="9927613"/>
                <a:ext cx="313498" cy="309294"/>
              </a:xfrm>
              <a:prstGeom prst="ellipse">
                <a:avLst/>
              </a:prstGeom>
              <a:solidFill>
                <a:srgbClr val="E1A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67C34D-F926-8C8D-4649-33F7C46BD969}"/>
                  </a:ext>
                </a:extLst>
              </p:cNvPr>
              <p:cNvSpPr/>
              <p:nvPr/>
            </p:nvSpPr>
            <p:spPr>
              <a:xfrm>
                <a:off x="11209519" y="12154319"/>
                <a:ext cx="313498" cy="309294"/>
              </a:xfrm>
              <a:prstGeom prst="ellipse">
                <a:avLst/>
              </a:prstGeom>
              <a:solidFill>
                <a:srgbClr val="AA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E293CC0-03BC-7C89-E180-950FC6689FDD}"/>
                  </a:ext>
                </a:extLst>
              </p:cNvPr>
              <p:cNvSpPr/>
              <p:nvPr/>
            </p:nvSpPr>
            <p:spPr>
              <a:xfrm>
                <a:off x="11678610" y="11999672"/>
                <a:ext cx="313498" cy="309294"/>
              </a:xfrm>
              <a:prstGeom prst="ellipse">
                <a:avLst/>
              </a:prstGeom>
              <a:solidFill>
                <a:srgbClr val="FF94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2408D1D-E63E-27B9-BF70-77C29712B14F}"/>
                  </a:ext>
                </a:extLst>
              </p:cNvPr>
              <p:cNvSpPr/>
              <p:nvPr/>
            </p:nvSpPr>
            <p:spPr>
              <a:xfrm>
                <a:off x="10896021" y="11322517"/>
                <a:ext cx="313498" cy="309294"/>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8A5EA74-C9BF-9BBC-23E3-42002FB100AB}"/>
                  </a:ext>
                </a:extLst>
              </p:cNvPr>
              <p:cNvSpPr/>
              <p:nvPr/>
            </p:nvSpPr>
            <p:spPr>
              <a:xfrm>
                <a:off x="9393484" y="13440452"/>
                <a:ext cx="313498" cy="309294"/>
              </a:xfrm>
              <a:prstGeom prst="ellipse">
                <a:avLst/>
              </a:prstGeom>
              <a:solidFill>
                <a:srgbClr val="FF94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CDA180B-A27D-4DA9-9FB8-6BF6987333AE}"/>
                  </a:ext>
                </a:extLst>
              </p:cNvPr>
              <p:cNvSpPr/>
              <p:nvPr/>
            </p:nvSpPr>
            <p:spPr>
              <a:xfrm>
                <a:off x="8721488" y="13238882"/>
                <a:ext cx="313498" cy="309294"/>
              </a:xfrm>
              <a:prstGeom prst="ellipse">
                <a:avLst/>
              </a:prstGeom>
              <a:solidFill>
                <a:srgbClr val="AA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17E8878-BE51-D1EE-3DD8-221C635089E8}"/>
                  </a:ext>
                </a:extLst>
              </p:cNvPr>
              <p:cNvSpPr txBox="1"/>
              <p:nvPr/>
            </p:nvSpPr>
            <p:spPr>
              <a:xfrm>
                <a:off x="29758572" y="5067670"/>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B</a:t>
                </a:r>
              </a:p>
            </p:txBody>
          </p:sp>
          <p:sp>
            <p:nvSpPr>
              <p:cNvPr id="24" name="TextBox 23">
                <a:extLst>
                  <a:ext uri="{FF2B5EF4-FFF2-40B4-BE49-F238E27FC236}">
                    <a16:creationId xmlns:a16="http://schemas.microsoft.com/office/drawing/2014/main" id="{04D70DF0-9B59-BF8E-6D8D-706DA3AF1B3A}"/>
                  </a:ext>
                </a:extLst>
              </p:cNvPr>
              <p:cNvSpPr txBox="1"/>
              <p:nvPr/>
            </p:nvSpPr>
            <p:spPr>
              <a:xfrm>
                <a:off x="2194407" y="5067670"/>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A</a:t>
                </a:r>
              </a:p>
            </p:txBody>
          </p:sp>
        </p:grpSp>
        <p:sp>
          <p:nvSpPr>
            <p:cNvPr id="12" name="Oval 11">
              <a:extLst>
                <a:ext uri="{FF2B5EF4-FFF2-40B4-BE49-F238E27FC236}">
                  <a16:creationId xmlns:a16="http://schemas.microsoft.com/office/drawing/2014/main" id="{E64D4BA9-6325-7554-78D2-D99786665AD5}"/>
                </a:ext>
              </a:extLst>
            </p:cNvPr>
            <p:cNvSpPr/>
            <p:nvPr/>
          </p:nvSpPr>
          <p:spPr>
            <a:xfrm>
              <a:off x="21349625" y="13249801"/>
              <a:ext cx="441341" cy="38935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3BB695BA-F9DB-2761-BBEA-27406C6288BF}"/>
                </a:ext>
              </a:extLst>
            </p:cNvPr>
            <p:cNvSpPr/>
            <p:nvPr/>
          </p:nvSpPr>
          <p:spPr>
            <a:xfrm>
              <a:off x="22082758" y="13002428"/>
              <a:ext cx="479019" cy="46065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D20EA33-546F-68A0-4157-147165406EE7}"/>
                </a:ext>
              </a:extLst>
            </p:cNvPr>
            <p:cNvSpPr/>
            <p:nvPr/>
          </p:nvSpPr>
          <p:spPr>
            <a:xfrm>
              <a:off x="22491816" y="13165396"/>
              <a:ext cx="479019" cy="38935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E57827C-78D8-C7A1-6202-04274EBDDF42}"/>
                </a:ext>
              </a:extLst>
            </p:cNvPr>
            <p:cNvSpPr/>
            <p:nvPr/>
          </p:nvSpPr>
          <p:spPr>
            <a:xfrm>
              <a:off x="23274057" y="12829309"/>
              <a:ext cx="479019" cy="46065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522FB9F-A431-75D3-A977-4E3F50851044}"/>
                </a:ext>
              </a:extLst>
            </p:cNvPr>
            <p:cNvSpPr/>
            <p:nvPr/>
          </p:nvSpPr>
          <p:spPr>
            <a:xfrm>
              <a:off x="24430105" y="11597521"/>
              <a:ext cx="313498" cy="30929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7458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E842A9-B622-E820-FBEE-3868260743E3}"/>
              </a:ext>
            </a:extLst>
          </p:cNvPr>
          <p:cNvSpPr txBox="1"/>
          <p:nvPr/>
        </p:nvSpPr>
        <p:spPr>
          <a:xfrm>
            <a:off x="53788" y="0"/>
            <a:ext cx="12954001" cy="1569660"/>
          </a:xfrm>
          <a:prstGeom prst="rect">
            <a:avLst/>
          </a:prstGeom>
          <a:noFill/>
        </p:spPr>
        <p:txBody>
          <a:bodyPr wrap="square" rtlCol="0">
            <a:spAutoFit/>
          </a:bodyPr>
          <a:lstStyle/>
          <a:p>
            <a:r>
              <a:rPr lang="en-US" sz="9600" b="1" dirty="0"/>
              <a:t>Supplemental Figure 2</a:t>
            </a:r>
          </a:p>
        </p:txBody>
      </p:sp>
      <p:grpSp>
        <p:nvGrpSpPr>
          <p:cNvPr id="15" name="Group 14">
            <a:extLst>
              <a:ext uri="{FF2B5EF4-FFF2-40B4-BE49-F238E27FC236}">
                <a16:creationId xmlns:a16="http://schemas.microsoft.com/office/drawing/2014/main" id="{6938CF8C-A59B-D076-3BA9-EF88E42F884A}"/>
              </a:ext>
            </a:extLst>
          </p:cNvPr>
          <p:cNvGrpSpPr/>
          <p:nvPr/>
        </p:nvGrpSpPr>
        <p:grpSpPr>
          <a:xfrm>
            <a:off x="5107398" y="7130377"/>
            <a:ext cx="17420922" cy="9113520"/>
            <a:chOff x="5107398" y="7130377"/>
            <a:chExt cx="17420922" cy="9113520"/>
          </a:xfrm>
        </p:grpSpPr>
        <p:sp>
          <p:nvSpPr>
            <p:cNvPr id="6" name="TextBox 5">
              <a:extLst>
                <a:ext uri="{FF2B5EF4-FFF2-40B4-BE49-F238E27FC236}">
                  <a16:creationId xmlns:a16="http://schemas.microsoft.com/office/drawing/2014/main" id="{18E83A61-5B65-29C0-E33C-538573A9FB4F}"/>
                </a:ext>
              </a:extLst>
            </p:cNvPr>
            <p:cNvSpPr txBox="1"/>
            <p:nvPr/>
          </p:nvSpPr>
          <p:spPr>
            <a:xfrm>
              <a:off x="5107398" y="7673936"/>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A</a:t>
              </a:r>
            </a:p>
          </p:txBody>
        </p:sp>
        <p:pic>
          <p:nvPicPr>
            <p:cNvPr id="7" name="Picture 6" descr="Green cells in a dark background&#10;&#10;AI-generated content may be incorrect.">
              <a:extLst>
                <a:ext uri="{FF2B5EF4-FFF2-40B4-BE49-F238E27FC236}">
                  <a16:creationId xmlns:a16="http://schemas.microsoft.com/office/drawing/2014/main" id="{1AEEFF19-1695-DE4A-6D1D-00F4B180C605}"/>
                </a:ext>
              </a:extLst>
            </p:cNvPr>
            <p:cNvPicPr>
              <a:picLocks noChangeAspect="1"/>
            </p:cNvPicPr>
            <p:nvPr/>
          </p:nvPicPr>
          <p:blipFill>
            <a:blip r:embed="rId2">
              <a:extLst>
                <a:ext uri="{28A0092B-C50C-407E-A947-70E740481C1C}">
                  <a14:useLocalDpi xmlns:a14="http://schemas.microsoft.com/office/drawing/2010/main" val="0"/>
                </a:ext>
              </a:extLst>
            </a:blip>
            <a:srcRect l="56697" t="10409" r="5218" b="55998"/>
            <a:stretch/>
          </p:blipFill>
          <p:spPr>
            <a:xfrm>
              <a:off x="11275727" y="8410611"/>
              <a:ext cx="3714659" cy="3276527"/>
            </a:xfrm>
            <a:prstGeom prst="rect">
              <a:avLst/>
            </a:prstGeom>
          </p:spPr>
        </p:pic>
        <p:pic>
          <p:nvPicPr>
            <p:cNvPr id="10" name="Picture 9" descr="A black and white photo of a black background&#10;&#10;AI-generated content may be incorrect.">
              <a:extLst>
                <a:ext uri="{FF2B5EF4-FFF2-40B4-BE49-F238E27FC236}">
                  <a16:creationId xmlns:a16="http://schemas.microsoft.com/office/drawing/2014/main" id="{79E1F797-25A9-4CD9-8CB6-B85754F1AE49}"/>
                </a:ext>
              </a:extLst>
            </p:cNvPr>
            <p:cNvPicPr>
              <a:picLocks noChangeAspect="1"/>
            </p:cNvPicPr>
            <p:nvPr/>
          </p:nvPicPr>
          <p:blipFill>
            <a:blip r:embed="rId3">
              <a:extLst>
                <a:ext uri="{28A0092B-C50C-407E-A947-70E740481C1C}">
                  <a14:useLocalDpi xmlns:a14="http://schemas.microsoft.com/office/drawing/2010/main" val="0"/>
                </a:ext>
              </a:extLst>
            </a:blip>
            <a:srcRect l="59235" t="10799" r="2679" b="55607"/>
            <a:stretch/>
          </p:blipFill>
          <p:spPr>
            <a:xfrm>
              <a:off x="11275630" y="11811001"/>
              <a:ext cx="3714756" cy="3276625"/>
            </a:xfrm>
            <a:prstGeom prst="rect">
              <a:avLst/>
            </a:prstGeom>
          </p:spPr>
        </p:pic>
        <p:pic>
          <p:nvPicPr>
            <p:cNvPr id="12" name="Picture 11" descr="Green glowing cells in a dark sky&#10;&#10;AI-generated content may be incorrect.">
              <a:extLst>
                <a:ext uri="{FF2B5EF4-FFF2-40B4-BE49-F238E27FC236}">
                  <a16:creationId xmlns:a16="http://schemas.microsoft.com/office/drawing/2014/main" id="{5E6D9658-4E69-6F71-B0A2-69D1B07FB975}"/>
                </a:ext>
              </a:extLst>
            </p:cNvPr>
            <p:cNvPicPr>
              <a:picLocks noChangeAspect="1"/>
            </p:cNvPicPr>
            <p:nvPr/>
          </p:nvPicPr>
          <p:blipFill>
            <a:blip r:embed="rId4">
              <a:extLst>
                <a:ext uri="{28A0092B-C50C-407E-A947-70E740481C1C}">
                  <a14:useLocalDpi xmlns:a14="http://schemas.microsoft.com/office/drawing/2010/main" val="0"/>
                </a:ext>
              </a:extLst>
            </a:blip>
            <a:srcRect l="11436" t="2838" r="65039" b="74701"/>
            <a:stretch/>
          </p:blipFill>
          <p:spPr>
            <a:xfrm>
              <a:off x="15038736" y="8410611"/>
              <a:ext cx="3714756" cy="3276526"/>
            </a:xfrm>
            <a:prstGeom prst="rect">
              <a:avLst/>
            </a:prstGeom>
          </p:spPr>
        </p:pic>
        <p:pic>
          <p:nvPicPr>
            <p:cNvPr id="14" name="Picture 13" descr="A black background with white spots&#10;&#10;AI-generated content may be incorrect.">
              <a:extLst>
                <a:ext uri="{FF2B5EF4-FFF2-40B4-BE49-F238E27FC236}">
                  <a16:creationId xmlns:a16="http://schemas.microsoft.com/office/drawing/2014/main" id="{1CB40B61-0BDE-BCC0-C630-D9C2EED6601A}"/>
                </a:ext>
              </a:extLst>
            </p:cNvPr>
            <p:cNvPicPr>
              <a:picLocks noChangeAspect="1"/>
            </p:cNvPicPr>
            <p:nvPr/>
          </p:nvPicPr>
          <p:blipFill>
            <a:blip r:embed="rId5">
              <a:extLst>
                <a:ext uri="{28A0092B-C50C-407E-A947-70E740481C1C}">
                  <a14:useLocalDpi xmlns:a14="http://schemas.microsoft.com/office/drawing/2010/main" val="0"/>
                </a:ext>
              </a:extLst>
            </a:blip>
            <a:srcRect l="10459" t="2654" r="66015" b="76510"/>
            <a:stretch/>
          </p:blipFill>
          <p:spPr>
            <a:xfrm>
              <a:off x="15038736" y="11811001"/>
              <a:ext cx="3714756" cy="3276526"/>
            </a:xfrm>
            <a:prstGeom prst="rect">
              <a:avLst/>
            </a:prstGeom>
          </p:spPr>
        </p:pic>
        <p:pic>
          <p:nvPicPr>
            <p:cNvPr id="16" name="Picture 15" descr="Green dots in the dark&#10;&#10;AI-generated content may be incorrect.">
              <a:extLst>
                <a:ext uri="{FF2B5EF4-FFF2-40B4-BE49-F238E27FC236}">
                  <a16:creationId xmlns:a16="http://schemas.microsoft.com/office/drawing/2014/main" id="{65054B4B-1A7F-BAE7-D5F5-8D5830E0F9CD}"/>
                </a:ext>
              </a:extLst>
            </p:cNvPr>
            <p:cNvPicPr>
              <a:picLocks noChangeAspect="1"/>
            </p:cNvPicPr>
            <p:nvPr/>
          </p:nvPicPr>
          <p:blipFill>
            <a:blip r:embed="rId6">
              <a:extLst>
                <a:ext uri="{28A0092B-C50C-407E-A947-70E740481C1C}">
                  <a14:useLocalDpi xmlns:a14="http://schemas.microsoft.com/office/drawing/2010/main" val="0"/>
                </a:ext>
              </a:extLst>
            </a:blip>
            <a:srcRect l="18161" t="56250" r="55050" b="18554"/>
            <a:stretch/>
          </p:blipFill>
          <p:spPr>
            <a:xfrm>
              <a:off x="18813565" y="8410611"/>
              <a:ext cx="3714755" cy="3276526"/>
            </a:xfrm>
            <a:prstGeom prst="rect">
              <a:avLst/>
            </a:prstGeom>
          </p:spPr>
        </p:pic>
        <p:pic>
          <p:nvPicPr>
            <p:cNvPr id="18" name="Picture 17" descr="A black background with white dots&#10;&#10;AI-generated content may be incorrect.">
              <a:extLst>
                <a:ext uri="{FF2B5EF4-FFF2-40B4-BE49-F238E27FC236}">
                  <a16:creationId xmlns:a16="http://schemas.microsoft.com/office/drawing/2014/main" id="{83913102-D610-DA34-EFF3-235FD8E6BF8E}"/>
                </a:ext>
              </a:extLst>
            </p:cNvPr>
            <p:cNvPicPr>
              <a:picLocks noChangeAspect="1"/>
            </p:cNvPicPr>
            <p:nvPr/>
          </p:nvPicPr>
          <p:blipFill>
            <a:blip r:embed="rId7">
              <a:extLst>
                <a:ext uri="{28A0092B-C50C-407E-A947-70E740481C1C}">
                  <a14:useLocalDpi xmlns:a14="http://schemas.microsoft.com/office/drawing/2010/main" val="0"/>
                </a:ext>
              </a:extLst>
            </a:blip>
            <a:srcRect l="17705" t="56250" r="55342" b="18554"/>
            <a:stretch/>
          </p:blipFill>
          <p:spPr>
            <a:xfrm>
              <a:off x="18813565" y="11811001"/>
              <a:ext cx="3714755" cy="3276526"/>
            </a:xfrm>
            <a:prstGeom prst="rect">
              <a:avLst/>
            </a:prstGeom>
          </p:spPr>
        </p:pic>
        <p:cxnSp>
          <p:nvCxnSpPr>
            <p:cNvPr id="20" name="Straight Connector 19">
              <a:extLst>
                <a:ext uri="{FF2B5EF4-FFF2-40B4-BE49-F238E27FC236}">
                  <a16:creationId xmlns:a16="http://schemas.microsoft.com/office/drawing/2014/main" id="{7235C6E1-8D5B-CAD2-1B7F-2D72F3188C5E}"/>
                </a:ext>
              </a:extLst>
            </p:cNvPr>
            <p:cNvCxnSpPr>
              <a:cxnSpLocks/>
            </p:cNvCxnSpPr>
            <p:nvPr/>
          </p:nvCxnSpPr>
          <p:spPr>
            <a:xfrm>
              <a:off x="13822680" y="14706600"/>
              <a:ext cx="426720"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C3200887-B136-4E8C-7409-4C9747BA08C2}"/>
                </a:ext>
              </a:extLst>
            </p:cNvPr>
            <p:cNvSpPr txBox="1"/>
            <p:nvPr/>
          </p:nvSpPr>
          <p:spPr>
            <a:xfrm rot="16200000">
              <a:off x="9318451" y="9694931"/>
              <a:ext cx="3361632" cy="707886"/>
            </a:xfrm>
            <a:prstGeom prst="rect">
              <a:avLst/>
            </a:prstGeom>
            <a:noFill/>
          </p:spPr>
          <p:txBody>
            <a:bodyPr wrap="square" rtlCol="0">
              <a:spAutoFit/>
            </a:bodyPr>
            <a:lstStyle/>
            <a:p>
              <a:pPr algn="ctr"/>
              <a:r>
                <a:rPr lang="en-US" sz="4000" b="1" dirty="0">
                  <a:solidFill>
                    <a:srgbClr val="92D050"/>
                  </a:solidFill>
                  <a:cs typeface="Arial" panose="020B0604020202020204" pitchFamily="34" charset="0"/>
                </a:rPr>
                <a:t>F- Actin</a:t>
              </a:r>
              <a:r>
                <a:rPr lang="en-US" sz="4000" b="1" dirty="0">
                  <a:cs typeface="Arial" panose="020B0604020202020204" pitchFamily="34" charset="0"/>
                </a:rPr>
                <a:t>/</a:t>
              </a:r>
              <a:r>
                <a:rPr lang="en-US" sz="4000" b="1" dirty="0">
                  <a:solidFill>
                    <a:srgbClr val="0070C0"/>
                  </a:solidFill>
                  <a:cs typeface="Arial" panose="020B0604020202020204" pitchFamily="34" charset="0"/>
                </a:rPr>
                <a:t>DAPI</a:t>
              </a:r>
            </a:p>
          </p:txBody>
        </p:sp>
        <p:sp>
          <p:nvSpPr>
            <p:cNvPr id="23" name="TextBox 22">
              <a:extLst>
                <a:ext uri="{FF2B5EF4-FFF2-40B4-BE49-F238E27FC236}">
                  <a16:creationId xmlns:a16="http://schemas.microsoft.com/office/drawing/2014/main" id="{3FC52830-14EC-93DC-ECAD-49BE96F1FD1E}"/>
                </a:ext>
              </a:extLst>
            </p:cNvPr>
            <p:cNvSpPr txBox="1"/>
            <p:nvPr/>
          </p:nvSpPr>
          <p:spPr>
            <a:xfrm rot="16200000">
              <a:off x="9830887" y="13008724"/>
              <a:ext cx="2413000" cy="707886"/>
            </a:xfrm>
            <a:prstGeom prst="rect">
              <a:avLst/>
            </a:prstGeom>
            <a:noFill/>
          </p:spPr>
          <p:txBody>
            <a:bodyPr wrap="square" rtlCol="0">
              <a:spAutoFit/>
            </a:bodyPr>
            <a:lstStyle/>
            <a:p>
              <a:pPr algn="ctr"/>
              <a:r>
                <a:rPr lang="en-US" sz="4000" b="1" dirty="0">
                  <a:cs typeface="Arial" panose="020B0604020202020204" pitchFamily="34" charset="0"/>
                </a:rPr>
                <a:t>YAP</a:t>
              </a:r>
            </a:p>
          </p:txBody>
        </p:sp>
        <p:sp>
          <p:nvSpPr>
            <p:cNvPr id="24" name="TextBox 23">
              <a:extLst>
                <a:ext uri="{FF2B5EF4-FFF2-40B4-BE49-F238E27FC236}">
                  <a16:creationId xmlns:a16="http://schemas.microsoft.com/office/drawing/2014/main" id="{7004A326-8407-D4BD-BE2F-CEE15C2586B6}"/>
                </a:ext>
              </a:extLst>
            </p:cNvPr>
            <p:cNvSpPr txBox="1"/>
            <p:nvPr/>
          </p:nvSpPr>
          <p:spPr>
            <a:xfrm>
              <a:off x="10136892" y="7673936"/>
              <a:ext cx="838200"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B</a:t>
              </a:r>
            </a:p>
          </p:txBody>
        </p:sp>
        <p:sp>
          <p:nvSpPr>
            <p:cNvPr id="4" name="TextBox 3">
              <a:extLst>
                <a:ext uri="{FF2B5EF4-FFF2-40B4-BE49-F238E27FC236}">
                  <a16:creationId xmlns:a16="http://schemas.microsoft.com/office/drawing/2014/main" id="{6A5962C2-22EB-2D6F-6629-816637CF4541}"/>
                </a:ext>
              </a:extLst>
            </p:cNvPr>
            <p:cNvSpPr txBox="1"/>
            <p:nvPr/>
          </p:nvSpPr>
          <p:spPr>
            <a:xfrm>
              <a:off x="11452192" y="7847569"/>
              <a:ext cx="3361632" cy="707886"/>
            </a:xfrm>
            <a:prstGeom prst="rect">
              <a:avLst/>
            </a:prstGeom>
            <a:noFill/>
          </p:spPr>
          <p:txBody>
            <a:bodyPr wrap="square" rtlCol="0">
              <a:spAutoFit/>
            </a:bodyPr>
            <a:lstStyle/>
            <a:p>
              <a:pPr algn="ctr"/>
              <a:r>
                <a:rPr lang="en-US" sz="4000" b="1" dirty="0">
                  <a:cs typeface="Arial" panose="020B0604020202020204" pitchFamily="34" charset="0"/>
                </a:rPr>
                <a:t>RGD</a:t>
              </a:r>
            </a:p>
          </p:txBody>
        </p:sp>
        <p:sp>
          <p:nvSpPr>
            <p:cNvPr id="5" name="TextBox 4">
              <a:extLst>
                <a:ext uri="{FF2B5EF4-FFF2-40B4-BE49-F238E27FC236}">
                  <a16:creationId xmlns:a16="http://schemas.microsoft.com/office/drawing/2014/main" id="{3E6DBA50-EF42-4664-90A2-37B151015FB1}"/>
                </a:ext>
              </a:extLst>
            </p:cNvPr>
            <p:cNvSpPr txBox="1"/>
            <p:nvPr/>
          </p:nvSpPr>
          <p:spPr>
            <a:xfrm>
              <a:off x="15089368" y="7767332"/>
              <a:ext cx="3361632" cy="707886"/>
            </a:xfrm>
            <a:prstGeom prst="rect">
              <a:avLst/>
            </a:prstGeom>
            <a:noFill/>
          </p:spPr>
          <p:txBody>
            <a:bodyPr wrap="square" rtlCol="0">
              <a:spAutoFit/>
            </a:bodyPr>
            <a:lstStyle/>
            <a:p>
              <a:pPr algn="ctr"/>
              <a:r>
                <a:rPr lang="en-US" sz="4000" b="1" dirty="0">
                  <a:cs typeface="Arial" panose="020B0604020202020204" pitchFamily="34" charset="0"/>
                </a:rPr>
                <a:t>RSyn</a:t>
              </a:r>
            </a:p>
          </p:txBody>
        </p:sp>
        <p:sp>
          <p:nvSpPr>
            <p:cNvPr id="9" name="TextBox 8">
              <a:extLst>
                <a:ext uri="{FF2B5EF4-FFF2-40B4-BE49-F238E27FC236}">
                  <a16:creationId xmlns:a16="http://schemas.microsoft.com/office/drawing/2014/main" id="{99A06B33-CC52-1F85-5431-8EA5083C8B93}"/>
                </a:ext>
              </a:extLst>
            </p:cNvPr>
            <p:cNvSpPr txBox="1"/>
            <p:nvPr/>
          </p:nvSpPr>
          <p:spPr>
            <a:xfrm>
              <a:off x="18852474" y="7843532"/>
              <a:ext cx="3361632" cy="707886"/>
            </a:xfrm>
            <a:prstGeom prst="rect">
              <a:avLst/>
            </a:prstGeom>
            <a:noFill/>
          </p:spPr>
          <p:txBody>
            <a:bodyPr wrap="square" rtlCol="0">
              <a:spAutoFit/>
            </a:bodyPr>
            <a:lstStyle/>
            <a:p>
              <a:pPr algn="ctr"/>
              <a:r>
                <a:rPr lang="en-US" sz="4000" b="1" dirty="0">
                  <a:cs typeface="Arial" panose="020B0604020202020204" pitchFamily="34" charset="0"/>
                </a:rPr>
                <a:t>IKVAV</a:t>
              </a:r>
            </a:p>
          </p:txBody>
        </p:sp>
        <p:pic>
          <p:nvPicPr>
            <p:cNvPr id="3" name="Picture 2" descr="A group of colorful objects on a black background&#10;&#10;AI-generated content may be incorrect.">
              <a:extLst>
                <a:ext uri="{FF2B5EF4-FFF2-40B4-BE49-F238E27FC236}">
                  <a16:creationId xmlns:a16="http://schemas.microsoft.com/office/drawing/2014/main" id="{602A2E5F-AE8F-8E0C-A8F8-71E6E7CAD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9716" y="7130377"/>
              <a:ext cx="4632960" cy="9113520"/>
            </a:xfrm>
            <a:prstGeom prst="rect">
              <a:avLst/>
            </a:prstGeom>
          </p:spPr>
        </p:pic>
      </p:grpSp>
    </p:spTree>
    <p:extLst>
      <p:ext uri="{BB962C8B-B14F-4D97-AF65-F5344CB8AC3E}">
        <p14:creationId xmlns:p14="http://schemas.microsoft.com/office/powerpoint/2010/main" val="2684562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4165394-AF76-D642-F391-A8B7237FB281}"/>
              </a:ext>
            </a:extLst>
          </p:cNvPr>
          <p:cNvGrpSpPr/>
          <p:nvPr/>
        </p:nvGrpSpPr>
        <p:grpSpPr>
          <a:xfrm>
            <a:off x="6710619" y="2410044"/>
            <a:ext cx="19147685" cy="27128119"/>
            <a:chOff x="6710619" y="2410044"/>
            <a:chExt cx="19147685" cy="27128119"/>
          </a:xfrm>
        </p:grpSpPr>
        <p:sp>
          <p:nvSpPr>
            <p:cNvPr id="7" name="TextBox 6">
              <a:extLst>
                <a:ext uri="{FF2B5EF4-FFF2-40B4-BE49-F238E27FC236}">
                  <a16:creationId xmlns:a16="http://schemas.microsoft.com/office/drawing/2014/main" id="{7500A3CD-9ACC-2AFD-D5D5-A494A6CDE83C}"/>
                </a:ext>
              </a:extLst>
            </p:cNvPr>
            <p:cNvSpPr txBox="1"/>
            <p:nvPr/>
          </p:nvSpPr>
          <p:spPr>
            <a:xfrm>
              <a:off x="6883840" y="3312051"/>
              <a:ext cx="659404"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A</a:t>
              </a:r>
            </a:p>
          </p:txBody>
        </p:sp>
        <p:sp>
          <p:nvSpPr>
            <p:cNvPr id="8" name="TextBox 7">
              <a:extLst>
                <a:ext uri="{FF2B5EF4-FFF2-40B4-BE49-F238E27FC236}">
                  <a16:creationId xmlns:a16="http://schemas.microsoft.com/office/drawing/2014/main" id="{7594DE73-861F-9A86-5DC5-51B67AA73C54}"/>
                </a:ext>
              </a:extLst>
            </p:cNvPr>
            <p:cNvSpPr txBox="1"/>
            <p:nvPr/>
          </p:nvSpPr>
          <p:spPr>
            <a:xfrm>
              <a:off x="6883840" y="9662236"/>
              <a:ext cx="659404"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B</a:t>
              </a:r>
            </a:p>
          </p:txBody>
        </p:sp>
        <p:sp>
          <p:nvSpPr>
            <p:cNvPr id="9" name="TextBox 8">
              <a:extLst>
                <a:ext uri="{FF2B5EF4-FFF2-40B4-BE49-F238E27FC236}">
                  <a16:creationId xmlns:a16="http://schemas.microsoft.com/office/drawing/2014/main" id="{6A7DFFDB-03E2-1662-BC4C-4AECFC67F16D}"/>
                </a:ext>
              </a:extLst>
            </p:cNvPr>
            <p:cNvSpPr txBox="1"/>
            <p:nvPr/>
          </p:nvSpPr>
          <p:spPr>
            <a:xfrm>
              <a:off x="12195076" y="3312051"/>
              <a:ext cx="659404"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C</a:t>
              </a:r>
            </a:p>
          </p:txBody>
        </p:sp>
        <p:sp>
          <p:nvSpPr>
            <p:cNvPr id="13" name="TextBox 12">
              <a:extLst>
                <a:ext uri="{FF2B5EF4-FFF2-40B4-BE49-F238E27FC236}">
                  <a16:creationId xmlns:a16="http://schemas.microsoft.com/office/drawing/2014/main" id="{0495C836-80E7-D12D-42ED-415AA57B2192}"/>
                </a:ext>
              </a:extLst>
            </p:cNvPr>
            <p:cNvSpPr txBox="1"/>
            <p:nvPr/>
          </p:nvSpPr>
          <p:spPr>
            <a:xfrm>
              <a:off x="6710619" y="16957142"/>
              <a:ext cx="1045784"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D</a:t>
              </a:r>
            </a:p>
          </p:txBody>
        </p:sp>
        <p:sp>
          <p:nvSpPr>
            <p:cNvPr id="14" name="TextBox 13">
              <a:extLst>
                <a:ext uri="{FF2B5EF4-FFF2-40B4-BE49-F238E27FC236}">
                  <a16:creationId xmlns:a16="http://schemas.microsoft.com/office/drawing/2014/main" id="{F5A890AA-758B-9AE9-F7EB-EFACA4C51364}"/>
                </a:ext>
              </a:extLst>
            </p:cNvPr>
            <p:cNvSpPr txBox="1"/>
            <p:nvPr/>
          </p:nvSpPr>
          <p:spPr>
            <a:xfrm>
              <a:off x="6710619" y="23152749"/>
              <a:ext cx="1045784"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E</a:t>
              </a:r>
            </a:p>
          </p:txBody>
        </p:sp>
        <p:sp>
          <p:nvSpPr>
            <p:cNvPr id="15" name="TextBox 14">
              <a:extLst>
                <a:ext uri="{FF2B5EF4-FFF2-40B4-BE49-F238E27FC236}">
                  <a16:creationId xmlns:a16="http://schemas.microsoft.com/office/drawing/2014/main" id="{04C44C1D-55C2-366A-83E7-99DA04CBE37F}"/>
                </a:ext>
              </a:extLst>
            </p:cNvPr>
            <p:cNvSpPr txBox="1"/>
            <p:nvPr/>
          </p:nvSpPr>
          <p:spPr>
            <a:xfrm>
              <a:off x="12195076" y="16957142"/>
              <a:ext cx="1045784" cy="707886"/>
            </a:xfrm>
            <a:prstGeom prst="rect">
              <a:avLst/>
            </a:prstGeom>
            <a:noFill/>
          </p:spPr>
          <p:txBody>
            <a:bodyPr wrap="square" rtlCol="0">
              <a:spAutoFit/>
            </a:bodyPr>
            <a:lstStyle/>
            <a:p>
              <a:pPr algn="ctr"/>
              <a:r>
                <a:rPr lang="en-US" sz="4000" b="1" dirty="0">
                  <a:latin typeface="Tahoma" panose="020B0604030504040204" pitchFamily="34" charset="0"/>
                  <a:ea typeface="Tahoma" panose="020B0604030504040204" pitchFamily="34" charset="0"/>
                  <a:cs typeface="Tahoma" panose="020B0604030504040204" pitchFamily="34" charset="0"/>
                </a:rPr>
                <a:t>F</a:t>
              </a:r>
            </a:p>
          </p:txBody>
        </p:sp>
        <p:grpSp>
          <p:nvGrpSpPr>
            <p:cNvPr id="80" name="Group 79">
              <a:extLst>
                <a:ext uri="{FF2B5EF4-FFF2-40B4-BE49-F238E27FC236}">
                  <a16:creationId xmlns:a16="http://schemas.microsoft.com/office/drawing/2014/main" id="{96D80CBF-2F3D-9226-37F7-C1C3E5DE2775}"/>
                </a:ext>
              </a:extLst>
            </p:cNvPr>
            <p:cNvGrpSpPr/>
            <p:nvPr/>
          </p:nvGrpSpPr>
          <p:grpSpPr>
            <a:xfrm>
              <a:off x="13159679" y="16640745"/>
              <a:ext cx="12486351" cy="11665526"/>
              <a:chOff x="23776416" y="3015535"/>
              <a:chExt cx="11265718" cy="11137655"/>
            </a:xfrm>
          </p:grpSpPr>
          <p:sp>
            <p:nvSpPr>
              <p:cNvPr id="31" name="TextBox 30">
                <a:extLst>
                  <a:ext uri="{FF2B5EF4-FFF2-40B4-BE49-F238E27FC236}">
                    <a16:creationId xmlns:a16="http://schemas.microsoft.com/office/drawing/2014/main" id="{D4859E7F-4242-53E7-5B8B-2C03FE61EA5F}"/>
                  </a:ext>
                </a:extLst>
              </p:cNvPr>
              <p:cNvSpPr txBox="1"/>
              <p:nvPr/>
            </p:nvSpPr>
            <p:spPr>
              <a:xfrm>
                <a:off x="27995801" y="3015535"/>
                <a:ext cx="3440281" cy="734623"/>
              </a:xfrm>
              <a:prstGeom prst="rect">
                <a:avLst/>
              </a:prstGeom>
              <a:noFill/>
            </p:spPr>
            <p:txBody>
              <a:bodyPr wrap="square" rtlCol="0">
                <a:spAutoFit/>
              </a:bodyPr>
              <a:lstStyle/>
              <a:p>
                <a:pPr algn="ctr"/>
                <a:r>
                  <a:rPr lang="en-US" sz="4400" b="1" dirty="0">
                    <a:cs typeface="Arial" panose="020B0604020202020204" pitchFamily="34" charset="0"/>
                  </a:rPr>
                  <a:t>RSyn</a:t>
                </a:r>
              </a:p>
            </p:txBody>
          </p:sp>
          <p:sp>
            <p:nvSpPr>
              <p:cNvPr id="27" name="TextBox 26">
                <a:extLst>
                  <a:ext uri="{FF2B5EF4-FFF2-40B4-BE49-F238E27FC236}">
                    <a16:creationId xmlns:a16="http://schemas.microsoft.com/office/drawing/2014/main" id="{9010E584-2724-3B8A-1F76-2096110472CD}"/>
                  </a:ext>
                </a:extLst>
              </p:cNvPr>
              <p:cNvSpPr txBox="1"/>
              <p:nvPr/>
            </p:nvSpPr>
            <p:spPr>
              <a:xfrm rot="16200000">
                <a:off x="22263464" y="5036040"/>
                <a:ext cx="3751674" cy="694222"/>
              </a:xfrm>
              <a:prstGeom prst="rect">
                <a:avLst/>
              </a:prstGeom>
              <a:noFill/>
            </p:spPr>
            <p:txBody>
              <a:bodyPr wrap="square" rtlCol="0">
                <a:spAutoFit/>
              </a:bodyPr>
              <a:lstStyle/>
              <a:p>
                <a:pPr algn="ctr"/>
                <a:r>
                  <a:rPr lang="en-US" sz="4400" b="1" dirty="0">
                    <a:solidFill>
                      <a:srgbClr val="00FA00"/>
                    </a:solidFill>
                    <a:cs typeface="Arial" panose="020B0604020202020204" pitchFamily="34" charset="0"/>
                  </a:rPr>
                  <a:t>F-Actin</a:t>
                </a:r>
                <a:r>
                  <a:rPr lang="en-US" sz="4400" b="1" dirty="0">
                    <a:cs typeface="Arial" panose="020B0604020202020204" pitchFamily="34" charset="0"/>
                  </a:rPr>
                  <a:t>/</a:t>
                </a:r>
                <a:r>
                  <a:rPr lang="en-US" sz="4400" b="1" dirty="0">
                    <a:solidFill>
                      <a:srgbClr val="0432FF"/>
                    </a:solidFill>
                    <a:cs typeface="Arial" panose="020B0604020202020204" pitchFamily="34" charset="0"/>
                  </a:rPr>
                  <a:t>DAPI</a:t>
                </a:r>
              </a:p>
            </p:txBody>
          </p:sp>
          <p:sp>
            <p:nvSpPr>
              <p:cNvPr id="28" name="TextBox 27">
                <a:extLst>
                  <a:ext uri="{FF2B5EF4-FFF2-40B4-BE49-F238E27FC236}">
                    <a16:creationId xmlns:a16="http://schemas.microsoft.com/office/drawing/2014/main" id="{867BD01E-145A-AB93-7E97-EA40E375CF72}"/>
                  </a:ext>
                </a:extLst>
              </p:cNvPr>
              <p:cNvSpPr txBox="1"/>
              <p:nvPr/>
            </p:nvSpPr>
            <p:spPr>
              <a:xfrm rot="16200000">
                <a:off x="23384619" y="8513515"/>
                <a:ext cx="1569484" cy="694222"/>
              </a:xfrm>
              <a:prstGeom prst="rect">
                <a:avLst/>
              </a:prstGeom>
              <a:noFill/>
            </p:spPr>
            <p:txBody>
              <a:bodyPr wrap="square" rtlCol="0">
                <a:spAutoFit/>
              </a:bodyPr>
              <a:lstStyle/>
              <a:p>
                <a:pPr algn="ctr"/>
                <a:r>
                  <a:rPr lang="en-US" sz="4400" b="1" dirty="0">
                    <a:cs typeface="Arial" panose="020B0604020202020204" pitchFamily="34" charset="0"/>
                  </a:rPr>
                  <a:t>YAP</a:t>
                </a:r>
              </a:p>
            </p:txBody>
          </p:sp>
          <p:sp>
            <p:nvSpPr>
              <p:cNvPr id="29" name="TextBox 28">
                <a:extLst>
                  <a:ext uri="{FF2B5EF4-FFF2-40B4-BE49-F238E27FC236}">
                    <a16:creationId xmlns:a16="http://schemas.microsoft.com/office/drawing/2014/main" id="{6596F3A2-3567-773F-67B1-FF27F6F19D23}"/>
                  </a:ext>
                </a:extLst>
              </p:cNvPr>
              <p:cNvSpPr txBox="1"/>
              <p:nvPr/>
            </p:nvSpPr>
            <p:spPr>
              <a:xfrm rot="16200000">
                <a:off x="23434225" y="12098729"/>
                <a:ext cx="1378603" cy="694222"/>
              </a:xfrm>
              <a:prstGeom prst="rect">
                <a:avLst/>
              </a:prstGeom>
              <a:noFill/>
            </p:spPr>
            <p:txBody>
              <a:bodyPr wrap="square" rtlCol="0">
                <a:spAutoFit/>
              </a:bodyPr>
              <a:lstStyle/>
              <a:p>
                <a:pPr algn="ctr"/>
                <a:r>
                  <a:rPr lang="en-US" sz="4400" b="1" dirty="0">
                    <a:cs typeface="Arial" panose="020B0604020202020204" pitchFamily="34" charset="0"/>
                  </a:rPr>
                  <a:t>p65</a:t>
                </a:r>
              </a:p>
            </p:txBody>
          </p:sp>
          <p:sp>
            <p:nvSpPr>
              <p:cNvPr id="30" name="TextBox 29">
                <a:extLst>
                  <a:ext uri="{FF2B5EF4-FFF2-40B4-BE49-F238E27FC236}">
                    <a16:creationId xmlns:a16="http://schemas.microsoft.com/office/drawing/2014/main" id="{24AB14CA-A31E-F8E5-668F-81714706E951}"/>
                  </a:ext>
                </a:extLst>
              </p:cNvPr>
              <p:cNvSpPr txBox="1"/>
              <p:nvPr/>
            </p:nvSpPr>
            <p:spPr>
              <a:xfrm>
                <a:off x="24354669" y="3051822"/>
                <a:ext cx="3440281" cy="734623"/>
              </a:xfrm>
              <a:prstGeom prst="rect">
                <a:avLst/>
              </a:prstGeom>
              <a:noFill/>
            </p:spPr>
            <p:txBody>
              <a:bodyPr wrap="square" rtlCol="0">
                <a:spAutoFit/>
              </a:bodyPr>
              <a:lstStyle/>
              <a:p>
                <a:pPr algn="ctr"/>
                <a:r>
                  <a:rPr lang="en-US" sz="4400" b="1" dirty="0">
                    <a:cs typeface="Arial" panose="020B0604020202020204" pitchFamily="34" charset="0"/>
                  </a:rPr>
                  <a:t>RGD</a:t>
                </a:r>
              </a:p>
            </p:txBody>
          </p:sp>
          <p:sp>
            <p:nvSpPr>
              <p:cNvPr id="32" name="TextBox 31">
                <a:extLst>
                  <a:ext uri="{FF2B5EF4-FFF2-40B4-BE49-F238E27FC236}">
                    <a16:creationId xmlns:a16="http://schemas.microsoft.com/office/drawing/2014/main" id="{9460E63D-2F0B-4327-FDD4-1B39E8B14956}"/>
                  </a:ext>
                </a:extLst>
              </p:cNvPr>
              <p:cNvSpPr txBox="1"/>
              <p:nvPr/>
            </p:nvSpPr>
            <p:spPr>
              <a:xfrm>
                <a:off x="31601853" y="3048800"/>
                <a:ext cx="3440281" cy="734623"/>
              </a:xfrm>
              <a:prstGeom prst="rect">
                <a:avLst/>
              </a:prstGeom>
              <a:noFill/>
            </p:spPr>
            <p:txBody>
              <a:bodyPr wrap="square" rtlCol="0">
                <a:spAutoFit/>
              </a:bodyPr>
              <a:lstStyle/>
              <a:p>
                <a:pPr algn="ctr"/>
                <a:r>
                  <a:rPr lang="en-US" sz="4400" b="1" dirty="0">
                    <a:cs typeface="Arial" panose="020B0604020202020204" pitchFamily="34" charset="0"/>
                  </a:rPr>
                  <a:t>IKVAV</a:t>
                </a:r>
              </a:p>
            </p:txBody>
          </p:sp>
          <p:pic>
            <p:nvPicPr>
              <p:cNvPr id="18" name="Picture 17" descr="Green cells in a dark background&#10;&#10;Description automatically generated">
                <a:extLst>
                  <a:ext uri="{FF2B5EF4-FFF2-40B4-BE49-F238E27FC236}">
                    <a16:creationId xmlns:a16="http://schemas.microsoft.com/office/drawing/2014/main" id="{DF9F606D-9636-026A-4D2F-422A2AE5A3EF}"/>
                  </a:ext>
                </a:extLst>
              </p:cNvPr>
              <p:cNvPicPr>
                <a:picLocks noChangeAspect="1"/>
              </p:cNvPicPr>
              <p:nvPr/>
            </p:nvPicPr>
            <p:blipFill rotWithShape="1">
              <a:blip r:embed="rId2">
                <a:extLst>
                  <a:ext uri="{28A0092B-C50C-407E-A947-70E740481C1C}">
                    <a14:useLocalDpi xmlns:a14="http://schemas.microsoft.com/office/drawing/2010/main" val="0"/>
                  </a:ext>
                </a:extLst>
              </a:blip>
              <a:srcRect l="4963" t="12592" r="58417" b="56593"/>
              <a:stretch/>
            </p:blipFill>
            <p:spPr>
              <a:xfrm rot="5400000">
                <a:off x="24402543" y="3663011"/>
                <a:ext cx="3414693" cy="3440281"/>
              </a:xfrm>
              <a:prstGeom prst="rect">
                <a:avLst/>
              </a:prstGeom>
            </p:spPr>
          </p:pic>
          <p:pic>
            <p:nvPicPr>
              <p:cNvPr id="19" name="Picture 18" descr="A close-up of cells in a dark room&#10;&#10;Description automatically generated">
                <a:extLst>
                  <a:ext uri="{FF2B5EF4-FFF2-40B4-BE49-F238E27FC236}">
                    <a16:creationId xmlns:a16="http://schemas.microsoft.com/office/drawing/2014/main" id="{64908D9F-341A-0F0E-8D6F-C54B745DBEA4}"/>
                  </a:ext>
                </a:extLst>
              </p:cNvPr>
              <p:cNvPicPr>
                <a:picLocks noChangeAspect="1"/>
              </p:cNvPicPr>
              <p:nvPr/>
            </p:nvPicPr>
            <p:blipFill rotWithShape="1">
              <a:blip r:embed="rId3">
                <a:extLst>
                  <a:ext uri="{28A0092B-C50C-407E-A947-70E740481C1C}">
                    <a14:useLocalDpi xmlns:a14="http://schemas.microsoft.com/office/drawing/2010/main" val="0"/>
                  </a:ext>
                </a:extLst>
              </a:blip>
              <a:srcRect l="5260" t="12592" r="59333" b="57778"/>
              <a:stretch/>
            </p:blipFill>
            <p:spPr>
              <a:xfrm rot="5400000">
                <a:off x="24402543" y="7183752"/>
                <a:ext cx="3414693" cy="3440281"/>
              </a:xfrm>
              <a:prstGeom prst="rect">
                <a:avLst/>
              </a:prstGeom>
            </p:spPr>
          </p:pic>
          <p:pic>
            <p:nvPicPr>
              <p:cNvPr id="20" name="Picture 19" descr="A black and white image of a cell&#10;&#10;Description automatically generated">
                <a:extLst>
                  <a:ext uri="{FF2B5EF4-FFF2-40B4-BE49-F238E27FC236}">
                    <a16:creationId xmlns:a16="http://schemas.microsoft.com/office/drawing/2014/main" id="{D57B699C-0D52-C0CB-9DC7-F06BA2939E2A}"/>
                  </a:ext>
                </a:extLst>
              </p:cNvPr>
              <p:cNvPicPr>
                <a:picLocks noChangeAspect="1"/>
              </p:cNvPicPr>
              <p:nvPr/>
            </p:nvPicPr>
            <p:blipFill rotWithShape="1">
              <a:blip r:embed="rId4">
                <a:extLst>
                  <a:ext uri="{28A0092B-C50C-407E-A947-70E740481C1C}">
                    <a14:useLocalDpi xmlns:a14="http://schemas.microsoft.com/office/drawing/2010/main" val="0"/>
                  </a:ext>
                </a:extLst>
              </a:blip>
              <a:srcRect l="9926" t="16888" r="58666" b="59111"/>
              <a:stretch/>
            </p:blipFill>
            <p:spPr>
              <a:xfrm rot="5400000">
                <a:off x="24402543" y="10725703"/>
                <a:ext cx="3414693" cy="3440281"/>
              </a:xfrm>
              <a:prstGeom prst="rect">
                <a:avLst/>
              </a:prstGeom>
            </p:spPr>
          </p:pic>
          <p:pic>
            <p:nvPicPr>
              <p:cNvPr id="21" name="Picture 20" descr="A black and white image of cells&#10;&#10;Description automatically generated">
                <a:extLst>
                  <a:ext uri="{FF2B5EF4-FFF2-40B4-BE49-F238E27FC236}">
                    <a16:creationId xmlns:a16="http://schemas.microsoft.com/office/drawing/2014/main" id="{CD6F37DA-66E4-0E41-5CE4-084A69F0E3E6}"/>
                  </a:ext>
                </a:extLst>
              </p:cNvPr>
              <p:cNvPicPr>
                <a:picLocks noChangeAspect="1"/>
              </p:cNvPicPr>
              <p:nvPr/>
            </p:nvPicPr>
            <p:blipFill rotWithShape="1">
              <a:blip r:embed="rId5">
                <a:extLst>
                  <a:ext uri="{28A0092B-C50C-407E-A947-70E740481C1C}">
                    <a14:useLocalDpi xmlns:a14="http://schemas.microsoft.com/office/drawing/2010/main" val="0"/>
                  </a:ext>
                </a:extLst>
              </a:blip>
              <a:srcRect l="10445" t="15260" r="52815" b="53481"/>
              <a:stretch/>
            </p:blipFill>
            <p:spPr>
              <a:xfrm rot="5400000">
                <a:off x="28008595" y="7183750"/>
                <a:ext cx="3414693" cy="3440281"/>
              </a:xfrm>
              <a:prstGeom prst="rect">
                <a:avLst/>
              </a:prstGeom>
            </p:spPr>
          </p:pic>
          <p:pic>
            <p:nvPicPr>
              <p:cNvPr id="22" name="Picture 21" descr="A black and white image of a black background&#10;&#10;Description automatically generated">
                <a:extLst>
                  <a:ext uri="{FF2B5EF4-FFF2-40B4-BE49-F238E27FC236}">
                    <a16:creationId xmlns:a16="http://schemas.microsoft.com/office/drawing/2014/main" id="{276DBD39-927D-9BCE-6157-EC117A2230ED}"/>
                  </a:ext>
                </a:extLst>
              </p:cNvPr>
              <p:cNvPicPr>
                <a:picLocks noChangeAspect="1"/>
              </p:cNvPicPr>
              <p:nvPr/>
            </p:nvPicPr>
            <p:blipFill rotWithShape="1">
              <a:blip r:embed="rId6">
                <a:extLst>
                  <a:ext uri="{28A0092B-C50C-407E-A947-70E740481C1C}">
                    <a14:useLocalDpi xmlns:a14="http://schemas.microsoft.com/office/drawing/2010/main" val="0"/>
                  </a:ext>
                </a:extLst>
              </a:blip>
              <a:srcRect l="9462" t="16740" r="53796" b="52000"/>
              <a:stretch/>
            </p:blipFill>
            <p:spPr>
              <a:xfrm rot="5400000">
                <a:off x="28008595" y="10725701"/>
                <a:ext cx="3414693" cy="3440281"/>
              </a:xfrm>
              <a:prstGeom prst="rect">
                <a:avLst/>
              </a:prstGeom>
            </p:spPr>
          </p:pic>
          <p:pic>
            <p:nvPicPr>
              <p:cNvPr id="23" name="Picture 22" descr="Green glowing cells in a dark background&#10;&#10;Description automatically generated">
                <a:extLst>
                  <a:ext uri="{FF2B5EF4-FFF2-40B4-BE49-F238E27FC236}">
                    <a16:creationId xmlns:a16="http://schemas.microsoft.com/office/drawing/2014/main" id="{B5F6DD02-669C-89BD-4558-D3DB253C5E7B}"/>
                  </a:ext>
                </a:extLst>
              </p:cNvPr>
              <p:cNvPicPr>
                <a:picLocks noChangeAspect="1"/>
              </p:cNvPicPr>
              <p:nvPr/>
            </p:nvPicPr>
            <p:blipFill rotWithShape="1">
              <a:blip r:embed="rId7">
                <a:extLst>
                  <a:ext uri="{28A0092B-C50C-407E-A947-70E740481C1C}">
                    <a14:useLocalDpi xmlns:a14="http://schemas.microsoft.com/office/drawing/2010/main" val="0"/>
                  </a:ext>
                </a:extLst>
              </a:blip>
              <a:srcRect l="8222" t="19556" r="53704" b="54222"/>
              <a:stretch/>
            </p:blipFill>
            <p:spPr>
              <a:xfrm rot="5400000">
                <a:off x="28008595" y="3667201"/>
                <a:ext cx="3414693" cy="3440281"/>
              </a:xfrm>
              <a:prstGeom prst="rect">
                <a:avLst/>
              </a:prstGeom>
            </p:spPr>
          </p:pic>
          <p:pic>
            <p:nvPicPr>
              <p:cNvPr id="24" name="Picture 23" descr="A black background with white spots&#10;&#10;Description automatically generated">
                <a:extLst>
                  <a:ext uri="{FF2B5EF4-FFF2-40B4-BE49-F238E27FC236}">
                    <a16:creationId xmlns:a16="http://schemas.microsoft.com/office/drawing/2014/main" id="{41327BB9-2602-91C0-3AB0-8F47489703C6}"/>
                  </a:ext>
                </a:extLst>
              </p:cNvPr>
              <p:cNvPicPr>
                <a:picLocks noChangeAspect="1"/>
              </p:cNvPicPr>
              <p:nvPr/>
            </p:nvPicPr>
            <p:blipFill rotWithShape="1">
              <a:blip r:embed="rId8">
                <a:extLst>
                  <a:ext uri="{28A0092B-C50C-407E-A947-70E740481C1C}">
                    <a14:useLocalDpi xmlns:a14="http://schemas.microsoft.com/office/drawing/2010/main" val="0"/>
                  </a:ext>
                </a:extLst>
              </a:blip>
              <a:srcRect l="13852" t="16297" r="58000" b="61791"/>
              <a:stretch/>
            </p:blipFill>
            <p:spPr>
              <a:xfrm rot="5400000">
                <a:off x="31614647" y="7183752"/>
                <a:ext cx="3414693" cy="3440281"/>
              </a:xfrm>
              <a:prstGeom prst="rect">
                <a:avLst/>
              </a:prstGeom>
            </p:spPr>
          </p:pic>
          <p:pic>
            <p:nvPicPr>
              <p:cNvPr id="25" name="Picture 24" descr="White cells in a black background&#10;&#10;Description automatically generated">
                <a:extLst>
                  <a:ext uri="{FF2B5EF4-FFF2-40B4-BE49-F238E27FC236}">
                    <a16:creationId xmlns:a16="http://schemas.microsoft.com/office/drawing/2014/main" id="{E6D140C5-6B24-9F2F-157E-BFD78B3DAC89}"/>
                  </a:ext>
                </a:extLst>
              </p:cNvPr>
              <p:cNvPicPr>
                <a:picLocks noChangeAspect="1"/>
              </p:cNvPicPr>
              <p:nvPr/>
            </p:nvPicPr>
            <p:blipFill rotWithShape="1">
              <a:blip r:embed="rId9">
                <a:extLst>
                  <a:ext uri="{28A0092B-C50C-407E-A947-70E740481C1C}">
                    <a14:useLocalDpi xmlns:a14="http://schemas.microsoft.com/office/drawing/2010/main" val="0"/>
                  </a:ext>
                </a:extLst>
              </a:blip>
              <a:srcRect l="14217" t="15112" r="57636" b="62976"/>
              <a:stretch/>
            </p:blipFill>
            <p:spPr>
              <a:xfrm rot="5400000">
                <a:off x="31614647" y="10725703"/>
                <a:ext cx="3414693" cy="3440281"/>
              </a:xfrm>
              <a:prstGeom prst="rect">
                <a:avLst/>
              </a:prstGeom>
            </p:spPr>
          </p:pic>
          <p:pic>
            <p:nvPicPr>
              <p:cNvPr id="26" name="Picture 25" descr="Green cells in a dark background&#10;&#10;Description automatically generated">
                <a:extLst>
                  <a:ext uri="{FF2B5EF4-FFF2-40B4-BE49-F238E27FC236}">
                    <a16:creationId xmlns:a16="http://schemas.microsoft.com/office/drawing/2014/main" id="{F4E1FBBD-1B91-F75B-24A6-A396B3DC75D2}"/>
                  </a:ext>
                </a:extLst>
              </p:cNvPr>
              <p:cNvPicPr>
                <a:picLocks noChangeAspect="1"/>
              </p:cNvPicPr>
              <p:nvPr/>
            </p:nvPicPr>
            <p:blipFill rotWithShape="1">
              <a:blip r:embed="rId10">
                <a:extLst>
                  <a:ext uri="{28A0092B-C50C-407E-A947-70E740481C1C}">
                    <a14:useLocalDpi xmlns:a14="http://schemas.microsoft.com/office/drawing/2010/main" val="0"/>
                  </a:ext>
                </a:extLst>
              </a:blip>
              <a:srcRect l="15774" t="12592" r="53993" b="61439"/>
              <a:stretch/>
            </p:blipFill>
            <p:spPr>
              <a:xfrm rot="5400000">
                <a:off x="31614647" y="3663011"/>
                <a:ext cx="3414693" cy="3440281"/>
              </a:xfrm>
              <a:prstGeom prst="rect">
                <a:avLst/>
              </a:prstGeom>
            </p:spPr>
          </p:pic>
          <p:cxnSp>
            <p:nvCxnSpPr>
              <p:cNvPr id="45" name="Straight Connector 44">
                <a:extLst>
                  <a:ext uri="{FF2B5EF4-FFF2-40B4-BE49-F238E27FC236}">
                    <a16:creationId xmlns:a16="http://schemas.microsoft.com/office/drawing/2014/main" id="{16C0FDDB-DB4F-4231-30FE-0055B81DA085}"/>
                  </a:ext>
                </a:extLst>
              </p:cNvPr>
              <p:cNvCxnSpPr/>
              <p:nvPr/>
            </p:nvCxnSpPr>
            <p:spPr>
              <a:xfrm>
                <a:off x="26940473" y="13849498"/>
                <a:ext cx="6604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E8252051-E540-502B-9080-41C423738D05}"/>
                </a:ext>
              </a:extLst>
            </p:cNvPr>
            <p:cNvGrpSpPr/>
            <p:nvPr/>
          </p:nvGrpSpPr>
          <p:grpSpPr>
            <a:xfrm>
              <a:off x="13055980" y="2995653"/>
              <a:ext cx="12802324" cy="11665526"/>
              <a:chOff x="7163180" y="2792453"/>
              <a:chExt cx="12802324" cy="11665526"/>
            </a:xfrm>
          </p:grpSpPr>
          <p:pic>
            <p:nvPicPr>
              <p:cNvPr id="65" name="Picture 64" descr="A yellow blotches on a black background&#10;&#10;Description automatically generated">
                <a:extLst>
                  <a:ext uri="{FF2B5EF4-FFF2-40B4-BE49-F238E27FC236}">
                    <a16:creationId xmlns:a16="http://schemas.microsoft.com/office/drawing/2014/main" id="{87BBA999-3471-0312-0061-0C6E1C768F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1580" y="10911484"/>
                <a:ext cx="3886713" cy="3546495"/>
              </a:xfrm>
              <a:prstGeom prst="rect">
                <a:avLst/>
              </a:prstGeom>
            </p:spPr>
          </p:pic>
          <p:pic>
            <p:nvPicPr>
              <p:cNvPr id="66" name="Picture 65" descr="A group of yellow objects&#10;&#10;Description automatically generated with medium confidence">
                <a:extLst>
                  <a:ext uri="{FF2B5EF4-FFF2-40B4-BE49-F238E27FC236}">
                    <a16:creationId xmlns:a16="http://schemas.microsoft.com/office/drawing/2014/main" id="{97675D3E-7DF3-C687-B698-771287504E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078791" y="10911484"/>
                <a:ext cx="3886713" cy="3546495"/>
              </a:xfrm>
              <a:prstGeom prst="rect">
                <a:avLst/>
              </a:prstGeom>
            </p:spPr>
          </p:pic>
          <p:pic>
            <p:nvPicPr>
              <p:cNvPr id="67" name="Picture 66" descr="A yellow glowing substance in a black background&#10;&#10;Description automatically generated with medium confidence">
                <a:extLst>
                  <a:ext uri="{FF2B5EF4-FFF2-40B4-BE49-F238E27FC236}">
                    <a16:creationId xmlns:a16="http://schemas.microsoft.com/office/drawing/2014/main" id="{32E8A417-D4EE-3977-3674-FDCFE13B80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000185" y="10911484"/>
                <a:ext cx="3886713" cy="3546495"/>
              </a:xfrm>
              <a:prstGeom prst="rect">
                <a:avLst/>
              </a:prstGeom>
            </p:spPr>
          </p:pic>
          <p:pic>
            <p:nvPicPr>
              <p:cNvPr id="68" name="Picture 67" descr="A group of blue glowing cells&#10;&#10;Description automatically generated with medium confidence">
                <a:extLst>
                  <a:ext uri="{FF2B5EF4-FFF2-40B4-BE49-F238E27FC236}">
                    <a16:creationId xmlns:a16="http://schemas.microsoft.com/office/drawing/2014/main" id="{8FF48492-8E73-8F04-A335-F25DA7B3A78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21580" y="7138222"/>
                <a:ext cx="3886713" cy="3546495"/>
              </a:xfrm>
              <a:prstGeom prst="rect">
                <a:avLst/>
              </a:prstGeom>
            </p:spPr>
          </p:pic>
          <p:pic>
            <p:nvPicPr>
              <p:cNvPr id="69" name="Picture 68" descr="Purple paint on a black background&#10;&#10;Description automatically generated">
                <a:extLst>
                  <a:ext uri="{FF2B5EF4-FFF2-40B4-BE49-F238E27FC236}">
                    <a16:creationId xmlns:a16="http://schemas.microsoft.com/office/drawing/2014/main" id="{F251DC00-131D-3CD0-B8EC-AFD48E5C485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21580" y="3449867"/>
                <a:ext cx="3886713" cy="3546495"/>
              </a:xfrm>
              <a:prstGeom prst="rect">
                <a:avLst/>
              </a:prstGeom>
            </p:spPr>
          </p:pic>
          <p:pic>
            <p:nvPicPr>
              <p:cNvPr id="70" name="Picture 69" descr="Purple and blue spots on a black background&#10;&#10;Description automatically generated">
                <a:extLst>
                  <a:ext uri="{FF2B5EF4-FFF2-40B4-BE49-F238E27FC236}">
                    <a16:creationId xmlns:a16="http://schemas.microsoft.com/office/drawing/2014/main" id="{8B8DE9F8-AF71-28CC-A62F-B8CEDA796AC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000185" y="3447435"/>
                <a:ext cx="3886713" cy="3546495"/>
              </a:xfrm>
              <a:prstGeom prst="rect">
                <a:avLst/>
              </a:prstGeom>
            </p:spPr>
          </p:pic>
          <p:pic>
            <p:nvPicPr>
              <p:cNvPr id="71" name="Picture 70" descr="A group of purple and blue objects&#10;&#10;Description automatically generated">
                <a:extLst>
                  <a:ext uri="{FF2B5EF4-FFF2-40B4-BE49-F238E27FC236}">
                    <a16:creationId xmlns:a16="http://schemas.microsoft.com/office/drawing/2014/main" id="{CABCEBF1-4C82-ED62-167C-29DD5126A3D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078791" y="3447435"/>
                <a:ext cx="3886713" cy="3546495"/>
              </a:xfrm>
              <a:prstGeom prst="rect">
                <a:avLst/>
              </a:prstGeom>
            </p:spPr>
          </p:pic>
          <p:pic>
            <p:nvPicPr>
              <p:cNvPr id="72" name="Picture 71" descr="A group of blue glowing objects&#10;&#10;Description automatically generated">
                <a:extLst>
                  <a:ext uri="{FF2B5EF4-FFF2-40B4-BE49-F238E27FC236}">
                    <a16:creationId xmlns:a16="http://schemas.microsoft.com/office/drawing/2014/main" id="{E60FE1DD-28A3-7F59-7CCF-A85E7285478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078791" y="7138222"/>
                <a:ext cx="3886713" cy="3546495"/>
              </a:xfrm>
              <a:prstGeom prst="rect">
                <a:avLst/>
              </a:prstGeom>
            </p:spPr>
          </p:pic>
          <p:pic>
            <p:nvPicPr>
              <p:cNvPr id="73" name="Picture 72" descr="A group of blue creatures&#10;&#10;Description automatically generated">
                <a:extLst>
                  <a:ext uri="{FF2B5EF4-FFF2-40B4-BE49-F238E27FC236}">
                    <a16:creationId xmlns:a16="http://schemas.microsoft.com/office/drawing/2014/main" id="{BD88FB21-964C-E852-4760-00B51E69590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000185" y="7138222"/>
                <a:ext cx="3886713" cy="3546495"/>
              </a:xfrm>
              <a:prstGeom prst="rect">
                <a:avLst/>
              </a:prstGeom>
            </p:spPr>
          </p:pic>
          <p:sp>
            <p:nvSpPr>
              <p:cNvPr id="74" name="TextBox 73">
                <a:extLst>
                  <a:ext uri="{FF2B5EF4-FFF2-40B4-BE49-F238E27FC236}">
                    <a16:creationId xmlns:a16="http://schemas.microsoft.com/office/drawing/2014/main" id="{7DD3FEAE-2C88-1E20-45B5-A669EBBC2FC5}"/>
                  </a:ext>
                </a:extLst>
              </p:cNvPr>
              <p:cNvSpPr txBox="1"/>
              <p:nvPr/>
            </p:nvSpPr>
            <p:spPr>
              <a:xfrm>
                <a:off x="8942290" y="2792454"/>
                <a:ext cx="1854962" cy="769441"/>
              </a:xfrm>
              <a:prstGeom prst="rect">
                <a:avLst/>
              </a:prstGeom>
              <a:noFill/>
            </p:spPr>
            <p:txBody>
              <a:bodyPr wrap="square" rtlCol="0">
                <a:spAutoFit/>
              </a:bodyPr>
              <a:lstStyle/>
              <a:p>
                <a:pPr algn="ctr"/>
                <a:r>
                  <a:rPr lang="en-US" sz="4400" b="1" dirty="0">
                    <a:cs typeface="Arial" panose="020B0604020202020204" pitchFamily="34" charset="0"/>
                  </a:rPr>
                  <a:t>RGD</a:t>
                </a:r>
              </a:p>
            </p:txBody>
          </p:sp>
          <p:sp>
            <p:nvSpPr>
              <p:cNvPr id="75" name="TextBox 74">
                <a:extLst>
                  <a:ext uri="{FF2B5EF4-FFF2-40B4-BE49-F238E27FC236}">
                    <a16:creationId xmlns:a16="http://schemas.microsoft.com/office/drawing/2014/main" id="{E8C73316-8406-44C4-D553-9777270956CC}"/>
                  </a:ext>
                </a:extLst>
              </p:cNvPr>
              <p:cNvSpPr txBox="1"/>
              <p:nvPr/>
            </p:nvSpPr>
            <p:spPr>
              <a:xfrm>
                <a:off x="13061061" y="2792453"/>
                <a:ext cx="1854962" cy="769441"/>
              </a:xfrm>
              <a:prstGeom prst="rect">
                <a:avLst/>
              </a:prstGeom>
              <a:noFill/>
            </p:spPr>
            <p:txBody>
              <a:bodyPr wrap="square" rtlCol="0">
                <a:spAutoFit/>
              </a:bodyPr>
              <a:lstStyle/>
              <a:p>
                <a:pPr algn="ctr"/>
                <a:r>
                  <a:rPr lang="en-US" sz="4400" b="1" dirty="0">
                    <a:cs typeface="Arial" panose="020B0604020202020204" pitchFamily="34" charset="0"/>
                  </a:rPr>
                  <a:t>RSyn</a:t>
                </a:r>
              </a:p>
            </p:txBody>
          </p:sp>
          <p:sp>
            <p:nvSpPr>
              <p:cNvPr id="76" name="TextBox 75">
                <a:extLst>
                  <a:ext uri="{FF2B5EF4-FFF2-40B4-BE49-F238E27FC236}">
                    <a16:creationId xmlns:a16="http://schemas.microsoft.com/office/drawing/2014/main" id="{4830F042-DBE8-1D5C-64EC-9789720C2455}"/>
                  </a:ext>
                </a:extLst>
              </p:cNvPr>
              <p:cNvSpPr txBox="1"/>
              <p:nvPr/>
            </p:nvSpPr>
            <p:spPr>
              <a:xfrm>
                <a:off x="17035640" y="2805169"/>
                <a:ext cx="1854962" cy="769441"/>
              </a:xfrm>
              <a:prstGeom prst="rect">
                <a:avLst/>
              </a:prstGeom>
              <a:noFill/>
            </p:spPr>
            <p:txBody>
              <a:bodyPr wrap="square" rtlCol="0">
                <a:spAutoFit/>
              </a:bodyPr>
              <a:lstStyle/>
              <a:p>
                <a:pPr algn="ctr"/>
                <a:r>
                  <a:rPr lang="en-US" sz="4400" b="1" dirty="0">
                    <a:cs typeface="Arial" panose="020B0604020202020204" pitchFamily="34" charset="0"/>
                  </a:rPr>
                  <a:t>IKVAV</a:t>
                </a:r>
              </a:p>
            </p:txBody>
          </p:sp>
          <p:sp>
            <p:nvSpPr>
              <p:cNvPr id="77" name="TextBox 76">
                <a:extLst>
                  <a:ext uri="{FF2B5EF4-FFF2-40B4-BE49-F238E27FC236}">
                    <a16:creationId xmlns:a16="http://schemas.microsoft.com/office/drawing/2014/main" id="{AB9C9120-9B66-F5C9-F94B-7F7CC8773388}"/>
                  </a:ext>
                </a:extLst>
              </p:cNvPr>
              <p:cNvSpPr txBox="1"/>
              <p:nvPr/>
            </p:nvSpPr>
            <p:spPr>
              <a:xfrm rot="16200000">
                <a:off x="5323951" y="4781894"/>
                <a:ext cx="4475796" cy="769441"/>
              </a:xfrm>
              <a:prstGeom prst="rect">
                <a:avLst/>
              </a:prstGeom>
              <a:noFill/>
            </p:spPr>
            <p:txBody>
              <a:bodyPr wrap="square" rtlCol="0">
                <a:spAutoFit/>
              </a:bodyPr>
              <a:lstStyle/>
              <a:p>
                <a:pPr algn="ctr"/>
                <a:r>
                  <a:rPr lang="en-US" sz="4400" b="1" dirty="0">
                    <a:solidFill>
                      <a:srgbClr val="FF00FF"/>
                    </a:solidFill>
                    <a:cs typeface="Arial" panose="020B0604020202020204" pitchFamily="34" charset="0"/>
                  </a:rPr>
                  <a:t>F-Actin</a:t>
                </a:r>
                <a:r>
                  <a:rPr lang="en-US" sz="4400" b="1" dirty="0">
                    <a:cs typeface="Arial" panose="020B0604020202020204" pitchFamily="34" charset="0"/>
                  </a:rPr>
                  <a:t> / </a:t>
                </a:r>
                <a:r>
                  <a:rPr lang="en-US" sz="4400" b="1" dirty="0">
                    <a:solidFill>
                      <a:srgbClr val="0000FF"/>
                    </a:solidFill>
                    <a:cs typeface="Arial" panose="020B0604020202020204" pitchFamily="34" charset="0"/>
                  </a:rPr>
                  <a:t>DAPI</a:t>
                </a:r>
              </a:p>
            </p:txBody>
          </p:sp>
          <p:sp>
            <p:nvSpPr>
              <p:cNvPr id="78" name="TextBox 77">
                <a:extLst>
                  <a:ext uri="{FF2B5EF4-FFF2-40B4-BE49-F238E27FC236}">
                    <a16:creationId xmlns:a16="http://schemas.microsoft.com/office/drawing/2014/main" id="{9AD7C44B-BDBD-AFA3-CDD7-2F67965FF9B7}"/>
                  </a:ext>
                </a:extLst>
              </p:cNvPr>
              <p:cNvSpPr txBox="1"/>
              <p:nvPr/>
            </p:nvSpPr>
            <p:spPr>
              <a:xfrm rot="16200000">
                <a:off x="6780914" y="8356251"/>
                <a:ext cx="1692590" cy="769441"/>
              </a:xfrm>
              <a:prstGeom prst="rect">
                <a:avLst/>
              </a:prstGeom>
              <a:noFill/>
            </p:spPr>
            <p:txBody>
              <a:bodyPr wrap="square" rtlCol="0">
                <a:spAutoFit/>
              </a:bodyPr>
              <a:lstStyle/>
              <a:p>
                <a:pPr algn="ctr"/>
                <a:r>
                  <a:rPr lang="en-US" sz="4400" b="1" dirty="0">
                    <a:solidFill>
                      <a:srgbClr val="00FFFF"/>
                    </a:solidFill>
                    <a:cs typeface="Arial" panose="020B0604020202020204" pitchFamily="34" charset="0"/>
                  </a:rPr>
                  <a:t>YAP</a:t>
                </a:r>
              </a:p>
            </p:txBody>
          </p:sp>
          <p:sp>
            <p:nvSpPr>
              <p:cNvPr id="79" name="TextBox 78">
                <a:extLst>
                  <a:ext uri="{FF2B5EF4-FFF2-40B4-BE49-F238E27FC236}">
                    <a16:creationId xmlns:a16="http://schemas.microsoft.com/office/drawing/2014/main" id="{F6BBCF20-3587-AB68-CB05-4D2CE10A1A70}"/>
                  </a:ext>
                </a:extLst>
              </p:cNvPr>
              <p:cNvSpPr txBox="1"/>
              <p:nvPr/>
            </p:nvSpPr>
            <p:spPr>
              <a:xfrm rot="16200000">
                <a:off x="6701606" y="12274494"/>
                <a:ext cx="1692590" cy="769441"/>
              </a:xfrm>
              <a:prstGeom prst="rect">
                <a:avLst/>
              </a:prstGeom>
              <a:noFill/>
            </p:spPr>
            <p:txBody>
              <a:bodyPr wrap="square" rtlCol="0">
                <a:spAutoFit/>
              </a:bodyPr>
              <a:lstStyle/>
              <a:p>
                <a:pPr algn="ctr"/>
                <a:r>
                  <a:rPr lang="en-US" sz="4400" b="1" dirty="0">
                    <a:solidFill>
                      <a:srgbClr val="C9CE05"/>
                    </a:solidFill>
                    <a:cs typeface="Arial" panose="020B0604020202020204" pitchFamily="34" charset="0"/>
                  </a:rPr>
                  <a:t>p65</a:t>
                </a:r>
              </a:p>
            </p:txBody>
          </p:sp>
        </p:grpSp>
        <p:pic>
          <p:nvPicPr>
            <p:cNvPr id="4" name="Picture 3" descr="A graph of a nuclear-powered plasma&#10;&#10;AI-generated content may be incorrect.">
              <a:extLst>
                <a:ext uri="{FF2B5EF4-FFF2-40B4-BE49-F238E27FC236}">
                  <a16:creationId xmlns:a16="http://schemas.microsoft.com/office/drawing/2014/main" id="{4D250550-A0C0-2E68-2DCA-6648FBBDDD8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56403" y="9708454"/>
              <a:ext cx="3950208" cy="6422136"/>
            </a:xfrm>
            <a:prstGeom prst="rect">
              <a:avLst/>
            </a:prstGeom>
          </p:spPr>
        </p:pic>
        <p:pic>
          <p:nvPicPr>
            <p:cNvPr id="16" name="Picture 15" descr="A graph of different colored bars&#10;&#10;AI-generated content may be incorrect.">
              <a:extLst>
                <a:ext uri="{FF2B5EF4-FFF2-40B4-BE49-F238E27FC236}">
                  <a16:creationId xmlns:a16="http://schemas.microsoft.com/office/drawing/2014/main" id="{4729DAEE-C3B1-F303-1C10-984661253EF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39894" y="22808179"/>
              <a:ext cx="3950208" cy="6729984"/>
            </a:xfrm>
            <a:prstGeom prst="rect">
              <a:avLst/>
            </a:prstGeom>
          </p:spPr>
        </p:pic>
        <p:pic>
          <p:nvPicPr>
            <p:cNvPr id="34" name="Picture 33" descr="A graph of a nuclear plasma&#10;&#10;AI-generated content may be incorrect.">
              <a:extLst>
                <a:ext uri="{FF2B5EF4-FFF2-40B4-BE49-F238E27FC236}">
                  <a16:creationId xmlns:a16="http://schemas.microsoft.com/office/drawing/2014/main" id="{FB690AE2-33AA-9E08-4BB1-FDC9796DAE9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01680" y="2410044"/>
              <a:ext cx="4642104" cy="7153656"/>
            </a:xfrm>
            <a:prstGeom prst="rect">
              <a:avLst/>
            </a:prstGeom>
          </p:spPr>
        </p:pic>
        <p:pic>
          <p:nvPicPr>
            <p:cNvPr id="36" name="Picture 35" descr="A graph of a number of cells&#10;&#10;AI-generated content may be incorrect.">
              <a:extLst>
                <a:ext uri="{FF2B5EF4-FFF2-40B4-BE49-F238E27FC236}">
                  <a16:creationId xmlns:a16="http://schemas.microsoft.com/office/drawing/2014/main" id="{007A6676-8809-0C47-4C2C-B8D1E1D5C5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81858" y="16001795"/>
              <a:ext cx="3956304" cy="7260336"/>
            </a:xfrm>
            <a:prstGeom prst="rect">
              <a:avLst/>
            </a:prstGeom>
          </p:spPr>
        </p:pic>
      </p:grpSp>
      <p:sp>
        <p:nvSpPr>
          <p:cNvPr id="39" name="TextBox 38">
            <a:extLst>
              <a:ext uri="{FF2B5EF4-FFF2-40B4-BE49-F238E27FC236}">
                <a16:creationId xmlns:a16="http://schemas.microsoft.com/office/drawing/2014/main" id="{86170662-8A27-4333-BC11-D61296B12E31}"/>
              </a:ext>
            </a:extLst>
          </p:cNvPr>
          <p:cNvSpPr txBox="1"/>
          <p:nvPr/>
        </p:nvSpPr>
        <p:spPr>
          <a:xfrm>
            <a:off x="53788" y="0"/>
            <a:ext cx="12954001" cy="1569660"/>
          </a:xfrm>
          <a:prstGeom prst="rect">
            <a:avLst/>
          </a:prstGeom>
          <a:noFill/>
        </p:spPr>
        <p:txBody>
          <a:bodyPr wrap="square" rtlCol="0">
            <a:spAutoFit/>
          </a:bodyPr>
          <a:lstStyle/>
          <a:p>
            <a:r>
              <a:rPr lang="en-US" sz="9600" b="1" dirty="0"/>
              <a:t>Supplemental Figure 3</a:t>
            </a:r>
          </a:p>
        </p:txBody>
      </p:sp>
    </p:spTree>
    <p:extLst>
      <p:ext uri="{BB962C8B-B14F-4D97-AF65-F5344CB8AC3E}">
        <p14:creationId xmlns:p14="http://schemas.microsoft.com/office/powerpoint/2010/main" val="41244007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3630</TotalTime>
  <Words>246</Words>
  <Application>Microsoft Macintosh PowerPoint</Application>
  <PresentationFormat>Custom</PresentationFormat>
  <Paragraphs>129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Ananya Naha</dc:creator>
  <cp:lastModifiedBy>Tristan Driscoll</cp:lastModifiedBy>
  <cp:revision>122</cp:revision>
  <dcterms:created xsi:type="dcterms:W3CDTF">2024-07-06T19:03:17Z</dcterms:created>
  <dcterms:modified xsi:type="dcterms:W3CDTF">2025-06-10T17:58:10Z</dcterms:modified>
</cp:coreProperties>
</file>